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2"/>
  </p:notesMasterIdLst>
  <p:sldIdLst>
    <p:sldId id="380" r:id="rId2"/>
    <p:sldId id="292" r:id="rId3"/>
    <p:sldId id="374" r:id="rId4"/>
    <p:sldId id="386" r:id="rId5"/>
    <p:sldId id="387" r:id="rId6"/>
    <p:sldId id="388" r:id="rId7"/>
    <p:sldId id="390" r:id="rId8"/>
    <p:sldId id="391" r:id="rId9"/>
    <p:sldId id="392" r:id="rId10"/>
    <p:sldId id="393" r:id="rId11"/>
    <p:sldId id="394" r:id="rId12"/>
    <p:sldId id="395" r:id="rId13"/>
    <p:sldId id="397" r:id="rId14"/>
    <p:sldId id="396" r:id="rId15"/>
    <p:sldId id="416" r:id="rId16"/>
    <p:sldId id="398" r:id="rId17"/>
    <p:sldId id="399" r:id="rId18"/>
    <p:sldId id="400" r:id="rId19"/>
    <p:sldId id="401" r:id="rId20"/>
    <p:sldId id="402" r:id="rId21"/>
    <p:sldId id="403" r:id="rId22"/>
    <p:sldId id="389" r:id="rId23"/>
    <p:sldId id="405" r:id="rId24"/>
    <p:sldId id="404" r:id="rId25"/>
    <p:sldId id="406" r:id="rId26"/>
    <p:sldId id="407" r:id="rId27"/>
    <p:sldId id="408" r:id="rId28"/>
    <p:sldId id="409" r:id="rId29"/>
    <p:sldId id="410" r:id="rId30"/>
    <p:sldId id="411" r:id="rId31"/>
    <p:sldId id="412" r:id="rId32"/>
    <p:sldId id="417" r:id="rId33"/>
    <p:sldId id="418" r:id="rId34"/>
    <p:sldId id="420" r:id="rId35"/>
    <p:sldId id="419" r:id="rId36"/>
    <p:sldId id="421" r:id="rId37"/>
    <p:sldId id="413" r:id="rId38"/>
    <p:sldId id="414" r:id="rId39"/>
    <p:sldId id="415" r:id="rId40"/>
    <p:sldId id="379"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EFC"/>
    <a:srgbClr val="FEFDFB"/>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p:cViewPr varScale="1">
        <p:scale>
          <a:sx n="88" d="100"/>
          <a:sy n="88" d="100"/>
        </p:scale>
        <p:origin x="494" y="67"/>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8217C4-209F-426B-A8D4-2A4EF8D569F3}" type="datetimeFigureOut">
              <a:rPr lang="zh-CN" altLang="en-US" smtClean="0"/>
              <a:t>2025/1/19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047A51-B016-4B81-90E8-2AF0B9FE31D3}" type="slidenum">
              <a:rPr lang="zh-CN" altLang="en-US" smtClean="0"/>
              <a:t>‹#›</a:t>
            </a:fld>
            <a:endParaRPr lang="zh-CN" altLang="en-US"/>
          </a:p>
        </p:txBody>
      </p:sp>
    </p:spTree>
    <p:extLst>
      <p:ext uri="{BB962C8B-B14F-4D97-AF65-F5344CB8AC3E}">
        <p14:creationId xmlns:p14="http://schemas.microsoft.com/office/powerpoint/2010/main" val="56277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1</a:t>
            </a:fld>
            <a:endParaRPr lang="zh-CN" altLang="en-US"/>
          </a:p>
        </p:txBody>
      </p:sp>
    </p:spTree>
    <p:extLst>
      <p:ext uri="{BB962C8B-B14F-4D97-AF65-F5344CB8AC3E}">
        <p14:creationId xmlns:p14="http://schemas.microsoft.com/office/powerpoint/2010/main" val="972916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10</a:t>
            </a:fld>
            <a:endParaRPr lang="zh-CN" altLang="en-US"/>
          </a:p>
        </p:txBody>
      </p:sp>
    </p:spTree>
    <p:extLst>
      <p:ext uri="{BB962C8B-B14F-4D97-AF65-F5344CB8AC3E}">
        <p14:creationId xmlns:p14="http://schemas.microsoft.com/office/powerpoint/2010/main" val="3023602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11</a:t>
            </a:fld>
            <a:endParaRPr lang="zh-CN" altLang="en-US"/>
          </a:p>
        </p:txBody>
      </p:sp>
    </p:spTree>
    <p:extLst>
      <p:ext uri="{BB962C8B-B14F-4D97-AF65-F5344CB8AC3E}">
        <p14:creationId xmlns:p14="http://schemas.microsoft.com/office/powerpoint/2010/main" val="146750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12</a:t>
            </a:fld>
            <a:endParaRPr lang="zh-CN" altLang="en-US"/>
          </a:p>
        </p:txBody>
      </p:sp>
    </p:spTree>
    <p:extLst>
      <p:ext uri="{BB962C8B-B14F-4D97-AF65-F5344CB8AC3E}">
        <p14:creationId xmlns:p14="http://schemas.microsoft.com/office/powerpoint/2010/main" val="3647714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13</a:t>
            </a:fld>
            <a:endParaRPr lang="zh-CN" altLang="en-US"/>
          </a:p>
        </p:txBody>
      </p:sp>
    </p:spTree>
    <p:extLst>
      <p:ext uri="{BB962C8B-B14F-4D97-AF65-F5344CB8AC3E}">
        <p14:creationId xmlns:p14="http://schemas.microsoft.com/office/powerpoint/2010/main" val="2887392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14</a:t>
            </a:fld>
            <a:endParaRPr lang="zh-CN" altLang="en-US"/>
          </a:p>
        </p:txBody>
      </p:sp>
    </p:spTree>
    <p:extLst>
      <p:ext uri="{BB962C8B-B14F-4D97-AF65-F5344CB8AC3E}">
        <p14:creationId xmlns:p14="http://schemas.microsoft.com/office/powerpoint/2010/main" val="686356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15</a:t>
            </a:fld>
            <a:endParaRPr lang="zh-CN" altLang="en-US"/>
          </a:p>
        </p:txBody>
      </p:sp>
    </p:spTree>
    <p:extLst>
      <p:ext uri="{BB962C8B-B14F-4D97-AF65-F5344CB8AC3E}">
        <p14:creationId xmlns:p14="http://schemas.microsoft.com/office/powerpoint/2010/main" val="1547805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16</a:t>
            </a:fld>
            <a:endParaRPr lang="zh-CN" altLang="en-US"/>
          </a:p>
        </p:txBody>
      </p:sp>
    </p:spTree>
    <p:extLst>
      <p:ext uri="{BB962C8B-B14F-4D97-AF65-F5344CB8AC3E}">
        <p14:creationId xmlns:p14="http://schemas.microsoft.com/office/powerpoint/2010/main" val="3564171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17</a:t>
            </a:fld>
            <a:endParaRPr lang="zh-CN" altLang="en-US"/>
          </a:p>
        </p:txBody>
      </p:sp>
    </p:spTree>
    <p:extLst>
      <p:ext uri="{BB962C8B-B14F-4D97-AF65-F5344CB8AC3E}">
        <p14:creationId xmlns:p14="http://schemas.microsoft.com/office/powerpoint/2010/main" val="2406563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18</a:t>
            </a:fld>
            <a:endParaRPr lang="zh-CN" altLang="en-US"/>
          </a:p>
        </p:txBody>
      </p:sp>
    </p:spTree>
    <p:extLst>
      <p:ext uri="{BB962C8B-B14F-4D97-AF65-F5344CB8AC3E}">
        <p14:creationId xmlns:p14="http://schemas.microsoft.com/office/powerpoint/2010/main" val="3689232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19</a:t>
            </a:fld>
            <a:endParaRPr lang="zh-CN" altLang="en-US"/>
          </a:p>
        </p:txBody>
      </p:sp>
    </p:spTree>
    <p:extLst>
      <p:ext uri="{BB962C8B-B14F-4D97-AF65-F5344CB8AC3E}">
        <p14:creationId xmlns:p14="http://schemas.microsoft.com/office/powerpoint/2010/main" val="1780622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2</a:t>
            </a:fld>
            <a:endParaRPr lang="zh-CN" altLang="en-US"/>
          </a:p>
        </p:txBody>
      </p:sp>
    </p:spTree>
    <p:extLst>
      <p:ext uri="{BB962C8B-B14F-4D97-AF65-F5344CB8AC3E}">
        <p14:creationId xmlns:p14="http://schemas.microsoft.com/office/powerpoint/2010/main" val="4167334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20</a:t>
            </a:fld>
            <a:endParaRPr lang="zh-CN" altLang="en-US"/>
          </a:p>
        </p:txBody>
      </p:sp>
    </p:spTree>
    <p:extLst>
      <p:ext uri="{BB962C8B-B14F-4D97-AF65-F5344CB8AC3E}">
        <p14:creationId xmlns:p14="http://schemas.microsoft.com/office/powerpoint/2010/main" val="3765602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21</a:t>
            </a:fld>
            <a:endParaRPr lang="zh-CN" altLang="en-US"/>
          </a:p>
        </p:txBody>
      </p:sp>
    </p:spTree>
    <p:extLst>
      <p:ext uri="{BB962C8B-B14F-4D97-AF65-F5344CB8AC3E}">
        <p14:creationId xmlns:p14="http://schemas.microsoft.com/office/powerpoint/2010/main" val="2212252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22</a:t>
            </a:fld>
            <a:endParaRPr lang="zh-CN" altLang="en-US"/>
          </a:p>
        </p:txBody>
      </p:sp>
    </p:spTree>
    <p:extLst>
      <p:ext uri="{BB962C8B-B14F-4D97-AF65-F5344CB8AC3E}">
        <p14:creationId xmlns:p14="http://schemas.microsoft.com/office/powerpoint/2010/main" val="3654262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23</a:t>
            </a:fld>
            <a:endParaRPr lang="zh-CN" altLang="en-US"/>
          </a:p>
        </p:txBody>
      </p:sp>
    </p:spTree>
    <p:extLst>
      <p:ext uri="{BB962C8B-B14F-4D97-AF65-F5344CB8AC3E}">
        <p14:creationId xmlns:p14="http://schemas.microsoft.com/office/powerpoint/2010/main" val="3659159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24</a:t>
            </a:fld>
            <a:endParaRPr lang="zh-CN" altLang="en-US"/>
          </a:p>
        </p:txBody>
      </p:sp>
    </p:spTree>
    <p:extLst>
      <p:ext uri="{BB962C8B-B14F-4D97-AF65-F5344CB8AC3E}">
        <p14:creationId xmlns:p14="http://schemas.microsoft.com/office/powerpoint/2010/main" val="3435689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25</a:t>
            </a:fld>
            <a:endParaRPr lang="zh-CN" altLang="en-US"/>
          </a:p>
        </p:txBody>
      </p:sp>
    </p:spTree>
    <p:extLst>
      <p:ext uri="{BB962C8B-B14F-4D97-AF65-F5344CB8AC3E}">
        <p14:creationId xmlns:p14="http://schemas.microsoft.com/office/powerpoint/2010/main" val="2023873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26</a:t>
            </a:fld>
            <a:endParaRPr lang="zh-CN" altLang="en-US"/>
          </a:p>
        </p:txBody>
      </p:sp>
    </p:spTree>
    <p:extLst>
      <p:ext uri="{BB962C8B-B14F-4D97-AF65-F5344CB8AC3E}">
        <p14:creationId xmlns:p14="http://schemas.microsoft.com/office/powerpoint/2010/main" val="1286070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27</a:t>
            </a:fld>
            <a:endParaRPr lang="zh-CN" altLang="en-US"/>
          </a:p>
        </p:txBody>
      </p:sp>
    </p:spTree>
    <p:extLst>
      <p:ext uri="{BB962C8B-B14F-4D97-AF65-F5344CB8AC3E}">
        <p14:creationId xmlns:p14="http://schemas.microsoft.com/office/powerpoint/2010/main" val="3050991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28</a:t>
            </a:fld>
            <a:endParaRPr lang="zh-CN" altLang="en-US"/>
          </a:p>
        </p:txBody>
      </p:sp>
    </p:spTree>
    <p:extLst>
      <p:ext uri="{BB962C8B-B14F-4D97-AF65-F5344CB8AC3E}">
        <p14:creationId xmlns:p14="http://schemas.microsoft.com/office/powerpoint/2010/main" val="1756732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29</a:t>
            </a:fld>
            <a:endParaRPr lang="zh-CN" altLang="en-US"/>
          </a:p>
        </p:txBody>
      </p:sp>
    </p:spTree>
    <p:extLst>
      <p:ext uri="{BB962C8B-B14F-4D97-AF65-F5344CB8AC3E}">
        <p14:creationId xmlns:p14="http://schemas.microsoft.com/office/powerpoint/2010/main" val="3158892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3</a:t>
            </a:fld>
            <a:endParaRPr lang="zh-CN" altLang="en-US"/>
          </a:p>
        </p:txBody>
      </p:sp>
    </p:spTree>
    <p:extLst>
      <p:ext uri="{BB962C8B-B14F-4D97-AF65-F5344CB8AC3E}">
        <p14:creationId xmlns:p14="http://schemas.microsoft.com/office/powerpoint/2010/main" val="897975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30</a:t>
            </a:fld>
            <a:endParaRPr lang="zh-CN" altLang="en-US"/>
          </a:p>
        </p:txBody>
      </p:sp>
    </p:spTree>
    <p:extLst>
      <p:ext uri="{BB962C8B-B14F-4D97-AF65-F5344CB8AC3E}">
        <p14:creationId xmlns:p14="http://schemas.microsoft.com/office/powerpoint/2010/main" val="552033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31</a:t>
            </a:fld>
            <a:endParaRPr lang="zh-CN" altLang="en-US"/>
          </a:p>
        </p:txBody>
      </p:sp>
    </p:spTree>
    <p:extLst>
      <p:ext uri="{BB962C8B-B14F-4D97-AF65-F5344CB8AC3E}">
        <p14:creationId xmlns:p14="http://schemas.microsoft.com/office/powerpoint/2010/main" val="4166139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32</a:t>
            </a:fld>
            <a:endParaRPr lang="zh-CN" altLang="en-US"/>
          </a:p>
        </p:txBody>
      </p:sp>
    </p:spTree>
    <p:extLst>
      <p:ext uri="{BB962C8B-B14F-4D97-AF65-F5344CB8AC3E}">
        <p14:creationId xmlns:p14="http://schemas.microsoft.com/office/powerpoint/2010/main" val="42069798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33</a:t>
            </a:fld>
            <a:endParaRPr lang="zh-CN" altLang="en-US"/>
          </a:p>
        </p:txBody>
      </p:sp>
    </p:spTree>
    <p:extLst>
      <p:ext uri="{BB962C8B-B14F-4D97-AF65-F5344CB8AC3E}">
        <p14:creationId xmlns:p14="http://schemas.microsoft.com/office/powerpoint/2010/main" val="3274983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34</a:t>
            </a:fld>
            <a:endParaRPr lang="zh-CN" altLang="en-US"/>
          </a:p>
        </p:txBody>
      </p:sp>
    </p:spTree>
    <p:extLst>
      <p:ext uri="{BB962C8B-B14F-4D97-AF65-F5344CB8AC3E}">
        <p14:creationId xmlns:p14="http://schemas.microsoft.com/office/powerpoint/2010/main" val="2941137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35</a:t>
            </a:fld>
            <a:endParaRPr lang="zh-CN" altLang="en-US"/>
          </a:p>
        </p:txBody>
      </p:sp>
    </p:spTree>
    <p:extLst>
      <p:ext uri="{BB962C8B-B14F-4D97-AF65-F5344CB8AC3E}">
        <p14:creationId xmlns:p14="http://schemas.microsoft.com/office/powerpoint/2010/main" val="411710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36</a:t>
            </a:fld>
            <a:endParaRPr lang="zh-CN" altLang="en-US"/>
          </a:p>
        </p:txBody>
      </p:sp>
    </p:spTree>
    <p:extLst>
      <p:ext uri="{BB962C8B-B14F-4D97-AF65-F5344CB8AC3E}">
        <p14:creationId xmlns:p14="http://schemas.microsoft.com/office/powerpoint/2010/main" val="7723555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37</a:t>
            </a:fld>
            <a:endParaRPr lang="zh-CN" altLang="en-US"/>
          </a:p>
        </p:txBody>
      </p:sp>
    </p:spTree>
    <p:extLst>
      <p:ext uri="{BB962C8B-B14F-4D97-AF65-F5344CB8AC3E}">
        <p14:creationId xmlns:p14="http://schemas.microsoft.com/office/powerpoint/2010/main" val="40060536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38</a:t>
            </a:fld>
            <a:endParaRPr lang="zh-CN" altLang="en-US"/>
          </a:p>
        </p:txBody>
      </p:sp>
    </p:spTree>
    <p:extLst>
      <p:ext uri="{BB962C8B-B14F-4D97-AF65-F5344CB8AC3E}">
        <p14:creationId xmlns:p14="http://schemas.microsoft.com/office/powerpoint/2010/main" val="30794866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39</a:t>
            </a:fld>
            <a:endParaRPr lang="zh-CN" altLang="en-US"/>
          </a:p>
        </p:txBody>
      </p:sp>
    </p:spTree>
    <p:extLst>
      <p:ext uri="{BB962C8B-B14F-4D97-AF65-F5344CB8AC3E}">
        <p14:creationId xmlns:p14="http://schemas.microsoft.com/office/powerpoint/2010/main" val="986592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4</a:t>
            </a:fld>
            <a:endParaRPr lang="zh-CN" altLang="en-US"/>
          </a:p>
        </p:txBody>
      </p:sp>
    </p:spTree>
    <p:extLst>
      <p:ext uri="{BB962C8B-B14F-4D97-AF65-F5344CB8AC3E}">
        <p14:creationId xmlns:p14="http://schemas.microsoft.com/office/powerpoint/2010/main" val="39511027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40</a:t>
            </a:fld>
            <a:endParaRPr lang="zh-CN" altLang="en-US"/>
          </a:p>
        </p:txBody>
      </p:sp>
    </p:spTree>
    <p:extLst>
      <p:ext uri="{BB962C8B-B14F-4D97-AF65-F5344CB8AC3E}">
        <p14:creationId xmlns:p14="http://schemas.microsoft.com/office/powerpoint/2010/main" val="714426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5</a:t>
            </a:fld>
            <a:endParaRPr lang="zh-CN" altLang="en-US"/>
          </a:p>
        </p:txBody>
      </p:sp>
    </p:spTree>
    <p:extLst>
      <p:ext uri="{BB962C8B-B14F-4D97-AF65-F5344CB8AC3E}">
        <p14:creationId xmlns:p14="http://schemas.microsoft.com/office/powerpoint/2010/main" val="919561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6</a:t>
            </a:fld>
            <a:endParaRPr lang="zh-CN" altLang="en-US"/>
          </a:p>
        </p:txBody>
      </p:sp>
    </p:spTree>
    <p:extLst>
      <p:ext uri="{BB962C8B-B14F-4D97-AF65-F5344CB8AC3E}">
        <p14:creationId xmlns:p14="http://schemas.microsoft.com/office/powerpoint/2010/main" val="3553798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7</a:t>
            </a:fld>
            <a:endParaRPr lang="zh-CN" altLang="en-US"/>
          </a:p>
        </p:txBody>
      </p:sp>
    </p:spTree>
    <p:extLst>
      <p:ext uri="{BB962C8B-B14F-4D97-AF65-F5344CB8AC3E}">
        <p14:creationId xmlns:p14="http://schemas.microsoft.com/office/powerpoint/2010/main" val="4064542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8</a:t>
            </a:fld>
            <a:endParaRPr lang="zh-CN" altLang="en-US"/>
          </a:p>
        </p:txBody>
      </p:sp>
    </p:spTree>
    <p:extLst>
      <p:ext uri="{BB962C8B-B14F-4D97-AF65-F5344CB8AC3E}">
        <p14:creationId xmlns:p14="http://schemas.microsoft.com/office/powerpoint/2010/main" val="3122089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9</a:t>
            </a:fld>
            <a:endParaRPr lang="zh-CN" altLang="en-US"/>
          </a:p>
        </p:txBody>
      </p:sp>
    </p:spTree>
    <p:extLst>
      <p:ext uri="{BB962C8B-B14F-4D97-AF65-F5344CB8AC3E}">
        <p14:creationId xmlns:p14="http://schemas.microsoft.com/office/powerpoint/2010/main" val="571788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66179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1861956" y="5273038"/>
            <a:ext cx="8819146" cy="1584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2662167" y="0"/>
            <a:ext cx="7072132" cy="6248400"/>
          </a:xfrm>
          <a:prstGeom prst="rect">
            <a:avLst/>
          </a:prstGeom>
          <a:pattFill prst="ltVert">
            <a:fgClr>
              <a:schemeClr val="bg1">
                <a:lumMod val="95000"/>
              </a:schemeClr>
            </a:fgClr>
            <a:bgClr>
              <a:prstClr val="whit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7163891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1861956" y="5273038"/>
            <a:ext cx="8819146" cy="1584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2662167" y="0"/>
            <a:ext cx="7072132" cy="6248400"/>
          </a:xfrm>
          <a:prstGeom prst="rect">
            <a:avLst/>
          </a:prstGeom>
          <a:pattFill prst="ltVert">
            <a:fgClr>
              <a:schemeClr val="bg1">
                <a:lumMod val="95000"/>
              </a:schemeClr>
            </a:fgClr>
            <a:bgClr>
              <a:prstClr val="whit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0909588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1861956" y="5273038"/>
            <a:ext cx="8819146" cy="1584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2662167" y="0"/>
            <a:ext cx="7072132" cy="6248400"/>
          </a:xfrm>
          <a:prstGeom prst="rect">
            <a:avLst/>
          </a:prstGeom>
          <a:pattFill prst="ltVert">
            <a:fgClr>
              <a:schemeClr val="bg1">
                <a:lumMod val="95000"/>
              </a:schemeClr>
            </a:fgClr>
            <a:bgClr>
              <a:prstClr val="whit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689952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96882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590366-ABA8-4BF0-B712-90B06D46FB25}" type="datetimeFigureOut">
              <a:rPr lang="zh-CN" altLang="en-US" smtClean="0"/>
              <a:t>2025/1/19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A35D93-1873-44CB-A7D2-BBE94C050B9A}" type="slidenum">
              <a:rPr lang="zh-CN" altLang="en-US" smtClean="0"/>
              <a:t>‹#›</a:t>
            </a:fld>
            <a:endParaRPr lang="zh-CN" altLang="en-US"/>
          </a:p>
        </p:txBody>
      </p:sp>
    </p:spTree>
    <p:extLst>
      <p:ext uri="{BB962C8B-B14F-4D97-AF65-F5344CB8AC3E}">
        <p14:creationId xmlns:p14="http://schemas.microsoft.com/office/powerpoint/2010/main" val="322048107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81" r:id="rId5"/>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52.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0530424" y="2448165"/>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1128853" y="2042735"/>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flipV="1">
            <a:off x="10889614" y="2699009"/>
            <a:ext cx="205112" cy="1847463"/>
            <a:chOff x="2133600" y="805742"/>
            <a:chExt cx="170688" cy="1537408"/>
          </a:xfrm>
        </p:grpSpPr>
        <p:sp>
          <p:nvSpPr>
            <p:cNvPr id="46" name="椭圆 45"/>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7" name="直接连接符 46"/>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3327650" y="4665064"/>
            <a:ext cx="5536701" cy="643757"/>
            <a:chOff x="5693159" y="4660754"/>
            <a:chExt cx="5536701" cy="643757"/>
          </a:xfrm>
        </p:grpSpPr>
        <p:sp>
          <p:nvSpPr>
            <p:cNvPr id="14" name="矩形 13"/>
            <p:cNvSpPr/>
            <p:nvPr/>
          </p:nvSpPr>
          <p:spPr>
            <a:xfrm flipH="1">
              <a:off x="5995638" y="4660754"/>
              <a:ext cx="4175303" cy="326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Montserrat SemiBold" panose="00000700000000000000" pitchFamily="2" charset="0"/>
              </a:endParaRPr>
            </a:p>
          </p:txBody>
        </p:sp>
        <p:sp>
          <p:nvSpPr>
            <p:cNvPr id="2" name="PA_pa_     _2"/>
            <p:cNvSpPr>
              <a:spLocks noChangeArrowheads="1"/>
            </p:cNvSpPr>
            <p:nvPr>
              <p:custDataLst>
                <p:tags r:id="rId1"/>
              </p:custDataLst>
            </p:nvPr>
          </p:nvSpPr>
          <p:spPr bwMode="auto">
            <a:xfrm>
              <a:off x="5693159" y="4919877"/>
              <a:ext cx="5536701" cy="384634"/>
            </a:xfrm>
            <a:prstGeom prst="rect">
              <a:avLst/>
            </a:prstGeom>
            <a:noFill/>
            <a:ln>
              <a:noFill/>
            </a:ln>
          </p:spPr>
          <p:txBody>
            <a:bodyPr wrap="square" lIns="106599" tIns="53297" rIns="106599" bIns="53297" anchor="ctr">
              <a:spAutoFit/>
            </a:bodyPr>
            <a:lstStyle/>
            <a:p>
              <a:pPr marL="0" lvl="0" algn="ctr"/>
              <a:r>
                <a:rPr lang="en-US" b="0" i="0" u="none" dirty="0">
                  <a:solidFill>
                    <a:srgbClr val="FFFFFF"/>
                  </a:solidFill>
                  <a:latin typeface="Montserrat SemiBold" panose="00000700000000000000" pitchFamily="2" charset="0"/>
                </a:rPr>
                <a:t>Here is where your presentation begins</a:t>
              </a:r>
            </a:p>
          </p:txBody>
        </p: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46205154"/>
              </p:ext>
            </p:extLst>
          </p:nvPr>
        </p:nvGraphicFramePr>
        <p:xfrm>
          <a:off x="3356128" y="2180252"/>
          <a:ext cx="5176289" cy="882441"/>
        </p:xfrm>
        <a:graphic>
          <a:graphicData uri="http://schemas.openxmlformats.org/drawingml/2006/table">
            <a:tbl>
              <a:tblPr>
                <a:tableStyleId>{5C22544A-7EE6-4342-B048-85BDC9FD1C3A}</a:tableStyleId>
              </a:tblPr>
              <a:tblGrid>
                <a:gridCol w="5176289"/>
              </a:tblGrid>
              <a:tr h="882441">
                <a:tc>
                  <a:txBody>
                    <a:bodyPr/>
                    <a:lstStyle/>
                    <a:p>
                      <a:pPr marL="0" marR="0" indent="-232410" algn="ctr">
                        <a:lnSpc>
                          <a:spcPct val="130000"/>
                        </a:lnSpc>
                        <a:spcBef>
                          <a:spcPts val="0"/>
                        </a:spcBef>
                        <a:spcAft>
                          <a:spcPts val="600"/>
                        </a:spcAft>
                        <a:tabLst>
                          <a:tab pos="285750" algn="l"/>
                          <a:tab pos="3379470" algn="l"/>
                        </a:tabLst>
                      </a:pPr>
                      <a:r>
                        <a:rPr lang="en-US" sz="4000" b="1" dirty="0">
                          <a:effectLst/>
                        </a:rPr>
                        <a:t>GRADUATION PROJECT</a:t>
                      </a:r>
                      <a:endParaRPr lang="en-US" sz="1800" b="1" dirty="0">
                        <a:effectLst/>
                        <a:latin typeface="Times New Roman" panose="02020603050405020304" pitchFamily="18" charset="0"/>
                        <a:ea typeface="SimSun" panose="02010600030101010101" pitchFamily="2" charset="-122"/>
                      </a:endParaRPr>
                    </a:p>
                  </a:txBody>
                  <a:tcPr marL="114300" marR="114300" marT="0" marB="0">
                    <a:solidFill>
                      <a:schemeClr val="bg1"/>
                    </a:solidFill>
                  </a:tcPr>
                </a:tc>
              </a:tr>
            </a:tbl>
          </a:graphicData>
        </a:graphic>
      </p:graphicFrame>
      <p:sp>
        <p:nvSpPr>
          <p:cNvPr id="8" name="TextBox 7"/>
          <p:cNvSpPr txBox="1"/>
          <p:nvPr/>
        </p:nvSpPr>
        <p:spPr>
          <a:xfrm>
            <a:off x="2177143" y="3222436"/>
            <a:ext cx="7651557" cy="461665"/>
          </a:xfrm>
          <a:prstGeom prst="rect">
            <a:avLst/>
          </a:prstGeom>
          <a:noFill/>
        </p:spPr>
        <p:txBody>
          <a:bodyPr wrap="square" rtlCol="0">
            <a:spAutoFit/>
          </a:bodyPr>
          <a:lstStyle/>
          <a:p>
            <a:r>
              <a:rPr lang="vi-VN" sz="2400" b="1" i="1" dirty="0"/>
              <a:t>Topic</a:t>
            </a:r>
            <a:r>
              <a:rPr lang="en-US" sz="2400" b="1" i="1" dirty="0"/>
              <a:t>:</a:t>
            </a:r>
            <a:r>
              <a:rPr lang="en-US" sz="2400" b="1" dirty="0"/>
              <a:t> </a:t>
            </a:r>
            <a:r>
              <a:rPr lang="en-US" sz="2400" dirty="0"/>
              <a:t> </a:t>
            </a:r>
            <a:r>
              <a:rPr lang="en-US" sz="2400" b="1" dirty="0">
                <a:solidFill>
                  <a:srgbClr val="FF0000"/>
                </a:solidFill>
              </a:rPr>
              <a:t>DESIGN AND MANUFACTURE PICKLEBALL MACHINE</a:t>
            </a:r>
            <a:endParaRPr lang="en-US" sz="2400" dirty="0">
              <a:solidFill>
                <a:srgbClr val="FF0000"/>
              </a:solidFill>
            </a:endParaRPr>
          </a:p>
        </p:txBody>
      </p:sp>
      <p:sp>
        <p:nvSpPr>
          <p:cNvPr id="12" name="TextBox 11"/>
          <p:cNvSpPr txBox="1"/>
          <p:nvPr/>
        </p:nvSpPr>
        <p:spPr>
          <a:xfrm>
            <a:off x="2820451" y="308981"/>
            <a:ext cx="6184963" cy="830997"/>
          </a:xfrm>
          <a:prstGeom prst="rect">
            <a:avLst/>
          </a:prstGeom>
          <a:noFill/>
        </p:spPr>
        <p:txBody>
          <a:bodyPr wrap="none" rtlCol="0">
            <a:spAutoFit/>
          </a:bodyPr>
          <a:lstStyle/>
          <a:p>
            <a:pPr algn="ctr"/>
            <a:r>
              <a:rPr lang="en-US" sz="2400" b="1" dirty="0" smtClean="0"/>
              <a:t>UNIVERSITY OF TECHNOLOGY AND EDUCATION</a:t>
            </a:r>
          </a:p>
          <a:p>
            <a:pPr algn="ctr"/>
            <a:r>
              <a:rPr lang="en-US" sz="2400" b="1" dirty="0"/>
              <a:t>FACULTY OF MECHANICAL ENGINEERING</a:t>
            </a:r>
          </a:p>
        </p:txBody>
      </p:sp>
      <p:sp>
        <p:nvSpPr>
          <p:cNvPr id="13" name="TextBox 12"/>
          <p:cNvSpPr txBox="1"/>
          <p:nvPr/>
        </p:nvSpPr>
        <p:spPr>
          <a:xfrm>
            <a:off x="4557122" y="3968856"/>
            <a:ext cx="3264548" cy="677108"/>
          </a:xfrm>
          <a:prstGeom prst="rect">
            <a:avLst/>
          </a:prstGeom>
          <a:noFill/>
        </p:spPr>
        <p:txBody>
          <a:bodyPr wrap="none" rtlCol="0">
            <a:spAutoFit/>
          </a:bodyPr>
          <a:lstStyle/>
          <a:p>
            <a:r>
              <a:rPr lang="en-US" sz="2000" dirty="0"/>
              <a:t>Instructor:</a:t>
            </a:r>
            <a:r>
              <a:rPr lang="vi-VN" sz="2000" dirty="0"/>
              <a:t> </a:t>
            </a:r>
            <a:r>
              <a:rPr lang="en-US" sz="2000" dirty="0" smtClean="0"/>
              <a:t>  </a:t>
            </a:r>
            <a:r>
              <a:rPr lang="en-US" sz="2000" b="1" dirty="0" smtClean="0"/>
              <a:t>TS</a:t>
            </a:r>
            <a:r>
              <a:rPr lang="en-US" sz="2000" b="1" dirty="0"/>
              <a:t>. Đ</a:t>
            </a:r>
            <a:r>
              <a:rPr lang="vi-VN" sz="2000" b="1" dirty="0"/>
              <a:t>Ỗ VĂN HIẾN</a:t>
            </a:r>
            <a:endParaRPr lang="en-US" sz="2000" dirty="0"/>
          </a:p>
          <a:p>
            <a:endParaRPr lang="en-US" dirty="0"/>
          </a:p>
        </p:txBody>
      </p:sp>
      <p:sp>
        <p:nvSpPr>
          <p:cNvPr id="15" name="TextBox 14"/>
          <p:cNvSpPr txBox="1"/>
          <p:nvPr/>
        </p:nvSpPr>
        <p:spPr>
          <a:xfrm>
            <a:off x="4556907" y="4486224"/>
            <a:ext cx="6454524" cy="923330"/>
          </a:xfrm>
          <a:prstGeom prst="rect">
            <a:avLst/>
          </a:prstGeom>
          <a:noFill/>
        </p:spPr>
        <p:txBody>
          <a:bodyPr wrap="none" rtlCol="0">
            <a:spAutoFit/>
          </a:bodyPr>
          <a:lstStyle/>
          <a:p>
            <a:pPr algn="just"/>
            <a:r>
              <a:rPr lang="vi-VN" dirty="0"/>
              <a:t>P</a:t>
            </a:r>
            <a:r>
              <a:rPr lang="en-US" dirty="0" err="1" smtClean="0"/>
              <a:t>erformer</a:t>
            </a:r>
            <a:r>
              <a:rPr lang="en-US" dirty="0" smtClean="0"/>
              <a:t>:     </a:t>
            </a:r>
            <a:r>
              <a:rPr lang="vi-VN" b="1" dirty="0" smtClean="0"/>
              <a:t>NGUYỄN </a:t>
            </a:r>
            <a:r>
              <a:rPr lang="vi-VN" b="1" dirty="0"/>
              <a:t>QUANG GIAO</a:t>
            </a:r>
            <a:r>
              <a:rPr lang="en-US" b="1" dirty="0"/>
              <a:t>	</a:t>
            </a:r>
            <a:r>
              <a:rPr lang="en-US" b="1" dirty="0" smtClean="0"/>
              <a:t>    	MSSV</a:t>
            </a:r>
            <a:r>
              <a:rPr lang="en-US" b="1" dirty="0"/>
              <a:t>: 19146121</a:t>
            </a:r>
            <a:endParaRPr lang="en-US" dirty="0"/>
          </a:p>
          <a:p>
            <a:pPr algn="just"/>
            <a:r>
              <a:rPr lang="en-US" i="1" dirty="0"/>
              <a:t>               	</a:t>
            </a:r>
            <a:r>
              <a:rPr lang="en-US" i="1" dirty="0" smtClean="0"/>
              <a:t>       </a:t>
            </a:r>
            <a:r>
              <a:rPr lang="vi-VN" b="1" dirty="0" smtClean="0"/>
              <a:t>BÙI </a:t>
            </a:r>
            <a:r>
              <a:rPr lang="vi-VN" b="1" dirty="0"/>
              <a:t>TRƯƠNG VĨNH </a:t>
            </a:r>
            <a:r>
              <a:rPr lang="vi-VN" b="1" dirty="0" smtClean="0"/>
              <a:t>PHÚC</a:t>
            </a:r>
            <a:r>
              <a:rPr lang="en-US" b="1" dirty="0"/>
              <a:t> </a:t>
            </a:r>
            <a:r>
              <a:rPr lang="en-US" b="1" dirty="0" smtClean="0"/>
              <a:t>  </a:t>
            </a:r>
            <a:r>
              <a:rPr lang="en-US" b="1" dirty="0"/>
              <a:t>	</a:t>
            </a:r>
            <a:r>
              <a:rPr lang="en-US" b="1" dirty="0" smtClean="0"/>
              <a:t>MSSV</a:t>
            </a:r>
            <a:r>
              <a:rPr lang="en-US" b="1" dirty="0"/>
              <a:t>:</a:t>
            </a:r>
            <a:r>
              <a:rPr lang="vi-VN" b="1" dirty="0"/>
              <a:t> 20146518 </a:t>
            </a:r>
            <a:endParaRPr lang="en-US" dirty="0"/>
          </a:p>
          <a:p>
            <a:endParaRPr lang="en-US" dirty="0"/>
          </a:p>
        </p:txBody>
      </p:sp>
      <p:pic>
        <p:nvPicPr>
          <p:cNvPr id="4" name="Picture 3"/>
          <p:cNvPicPr>
            <a:picLocks noChangeAspect="1"/>
          </p:cNvPicPr>
          <p:nvPr/>
        </p:nvPicPr>
        <p:blipFill>
          <a:blip r:embed="rId4"/>
          <a:stretch>
            <a:fillRect/>
          </a:stretch>
        </p:blipFill>
        <p:spPr>
          <a:xfrm>
            <a:off x="1248439" y="139313"/>
            <a:ext cx="1308518" cy="1666902"/>
          </a:xfrm>
          <a:prstGeom prst="rect">
            <a:avLst/>
          </a:prstGeom>
        </p:spPr>
      </p:pic>
      <p:pic>
        <p:nvPicPr>
          <p:cNvPr id="6" name="Picture 5"/>
          <p:cNvPicPr>
            <a:picLocks noChangeAspect="1"/>
          </p:cNvPicPr>
          <p:nvPr/>
        </p:nvPicPr>
        <p:blipFill>
          <a:blip r:embed="rId5"/>
          <a:stretch>
            <a:fillRect/>
          </a:stretch>
        </p:blipFill>
        <p:spPr>
          <a:xfrm>
            <a:off x="9529360" y="308981"/>
            <a:ext cx="1565366" cy="1565366"/>
          </a:xfrm>
          <a:prstGeom prst="rect">
            <a:avLst/>
          </a:prstGeom>
        </p:spPr>
      </p:pic>
      <p:sp>
        <p:nvSpPr>
          <p:cNvPr id="7" name="TextBox 6"/>
          <p:cNvSpPr txBox="1"/>
          <p:nvPr/>
        </p:nvSpPr>
        <p:spPr>
          <a:xfrm>
            <a:off x="4467497" y="6026331"/>
            <a:ext cx="3143233" cy="369332"/>
          </a:xfrm>
          <a:prstGeom prst="rect">
            <a:avLst/>
          </a:prstGeom>
          <a:noFill/>
        </p:spPr>
        <p:txBody>
          <a:bodyPr wrap="none" rtlCol="0">
            <a:spAutoFit/>
          </a:bodyPr>
          <a:lstStyle/>
          <a:p>
            <a:r>
              <a:rPr lang="en-US" b="1" dirty="0"/>
              <a:t>Ho Chi Minh, </a:t>
            </a:r>
            <a:r>
              <a:rPr lang="en-US" b="1" dirty="0" smtClean="0"/>
              <a:t> January 18, </a:t>
            </a:r>
            <a:r>
              <a:rPr lang="en-US" b="1" dirty="0"/>
              <a:t>2025</a:t>
            </a:r>
            <a:endParaRPr lang="en-US" dirty="0"/>
          </a:p>
        </p:txBody>
      </p:sp>
    </p:spTree>
    <p:extLst>
      <p:ext uri="{BB962C8B-B14F-4D97-AF65-F5344CB8AC3E}">
        <p14:creationId xmlns:p14="http://schemas.microsoft.com/office/powerpoint/2010/main" val="69651334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ppt_x"/>
                                          </p:val>
                                        </p:tav>
                                        <p:tav tm="100000">
                                          <p:val>
                                            <p:strVal val="#ppt_x"/>
                                          </p:val>
                                        </p:tav>
                                      </p:tavLst>
                                    </p:anim>
                                    <p:anim calcmode="lin" valueType="num">
                                      <p:cBhvr additive="base">
                                        <p:cTn id="16"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6272615" cy="738664"/>
          </a:xfrm>
          <a:prstGeom prst="rect">
            <a:avLst/>
          </a:prstGeom>
          <a:noFill/>
        </p:spPr>
        <p:txBody>
          <a:bodyPr wrap="none" rtlCol="0">
            <a:spAutoFit/>
          </a:bodyPr>
          <a:lstStyle/>
          <a:p>
            <a:r>
              <a:rPr lang="en-US" sz="2400" b="1" dirty="0"/>
              <a:t>II: Design and manufacture hardware structures</a:t>
            </a:r>
          </a:p>
          <a:p>
            <a:endParaRPr lang="en-US" dirty="0"/>
          </a:p>
        </p:txBody>
      </p:sp>
      <p:sp>
        <p:nvSpPr>
          <p:cNvPr id="4" name="TextBox 3"/>
          <p:cNvSpPr txBox="1"/>
          <p:nvPr/>
        </p:nvSpPr>
        <p:spPr>
          <a:xfrm>
            <a:off x="1107971" y="865050"/>
            <a:ext cx="2388090" cy="461665"/>
          </a:xfrm>
          <a:prstGeom prst="rect">
            <a:avLst/>
          </a:prstGeom>
          <a:noFill/>
        </p:spPr>
        <p:txBody>
          <a:bodyPr wrap="none" rtlCol="0">
            <a:spAutoFit/>
          </a:bodyPr>
          <a:lstStyle/>
          <a:p>
            <a:r>
              <a:rPr lang="en-US" sz="2400" b="1" dirty="0"/>
              <a:t>I</a:t>
            </a:r>
            <a:r>
              <a:rPr lang="vi-VN" sz="2400" b="1" dirty="0" smtClean="0"/>
              <a:t>mage </a:t>
            </a:r>
            <a:r>
              <a:rPr lang="vi-VN" sz="2400" b="1" dirty="0"/>
              <a:t>processing</a:t>
            </a:r>
            <a:endParaRPr lang="en-US" sz="2400" dirty="0"/>
          </a:p>
        </p:txBody>
      </p:sp>
      <p:sp>
        <p:nvSpPr>
          <p:cNvPr id="5" name="TextBox 4"/>
          <p:cNvSpPr txBox="1"/>
          <p:nvPr/>
        </p:nvSpPr>
        <p:spPr>
          <a:xfrm>
            <a:off x="1297577" y="1524000"/>
            <a:ext cx="2418739" cy="369332"/>
          </a:xfrm>
          <a:prstGeom prst="rect">
            <a:avLst/>
          </a:prstGeom>
          <a:noFill/>
        </p:spPr>
        <p:txBody>
          <a:bodyPr wrap="none" rtlCol="0">
            <a:spAutoFit/>
          </a:bodyPr>
          <a:lstStyle/>
          <a:p>
            <a:r>
              <a:rPr lang="en-US" dirty="0" smtClean="0"/>
              <a:t>Step 3: Image converter</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734" y="2238099"/>
            <a:ext cx="7911033" cy="3192884"/>
          </a:xfrm>
          <a:prstGeom prst="rect">
            <a:avLst/>
          </a:prstGeom>
        </p:spPr>
      </p:pic>
      <p:sp>
        <p:nvSpPr>
          <p:cNvPr id="11" name="TextBox 10"/>
          <p:cNvSpPr txBox="1"/>
          <p:nvPr/>
        </p:nvSpPr>
        <p:spPr>
          <a:xfrm>
            <a:off x="3420688" y="5591084"/>
            <a:ext cx="4711867" cy="369332"/>
          </a:xfrm>
          <a:prstGeom prst="rect">
            <a:avLst/>
          </a:prstGeom>
          <a:noFill/>
        </p:spPr>
        <p:txBody>
          <a:bodyPr wrap="none" rtlCol="0">
            <a:spAutoFit/>
          </a:bodyPr>
          <a:lstStyle/>
          <a:p>
            <a:r>
              <a:rPr lang="en-US" b="1" dirty="0" smtClean="0"/>
              <a:t>Convert </a:t>
            </a:r>
            <a:r>
              <a:rPr lang="en-US" b="1" dirty="0"/>
              <a:t>the RGB color space to HSV </a:t>
            </a:r>
            <a:r>
              <a:rPr lang="en-US" b="1" dirty="0" smtClean="0"/>
              <a:t>color </a:t>
            </a:r>
            <a:r>
              <a:rPr lang="en-US" b="1" dirty="0"/>
              <a:t>space</a:t>
            </a:r>
          </a:p>
        </p:txBody>
      </p:sp>
    </p:spTree>
    <p:extLst>
      <p:ext uri="{BB962C8B-B14F-4D97-AF65-F5344CB8AC3E}">
        <p14:creationId xmlns:p14="http://schemas.microsoft.com/office/powerpoint/2010/main" val="285126492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6272615" cy="738664"/>
          </a:xfrm>
          <a:prstGeom prst="rect">
            <a:avLst/>
          </a:prstGeom>
          <a:noFill/>
        </p:spPr>
        <p:txBody>
          <a:bodyPr wrap="none" rtlCol="0">
            <a:spAutoFit/>
          </a:bodyPr>
          <a:lstStyle/>
          <a:p>
            <a:r>
              <a:rPr lang="en-US" sz="2400" b="1" dirty="0"/>
              <a:t>II: Design and manufacture hardware structures</a:t>
            </a:r>
          </a:p>
          <a:p>
            <a:endParaRPr lang="en-US" dirty="0"/>
          </a:p>
        </p:txBody>
      </p:sp>
      <p:sp>
        <p:nvSpPr>
          <p:cNvPr id="4" name="TextBox 3"/>
          <p:cNvSpPr txBox="1"/>
          <p:nvPr/>
        </p:nvSpPr>
        <p:spPr>
          <a:xfrm>
            <a:off x="1107971" y="865050"/>
            <a:ext cx="2388090" cy="461665"/>
          </a:xfrm>
          <a:prstGeom prst="rect">
            <a:avLst/>
          </a:prstGeom>
          <a:noFill/>
        </p:spPr>
        <p:txBody>
          <a:bodyPr wrap="none" rtlCol="0">
            <a:spAutoFit/>
          </a:bodyPr>
          <a:lstStyle/>
          <a:p>
            <a:r>
              <a:rPr lang="en-US" sz="2400" b="1" dirty="0"/>
              <a:t>I</a:t>
            </a:r>
            <a:r>
              <a:rPr lang="vi-VN" sz="2400" b="1" dirty="0" smtClean="0"/>
              <a:t>mage </a:t>
            </a:r>
            <a:r>
              <a:rPr lang="vi-VN" sz="2400" b="1" dirty="0"/>
              <a:t>processing</a:t>
            </a:r>
            <a:endParaRPr lang="en-US" sz="2400" dirty="0"/>
          </a:p>
        </p:txBody>
      </p:sp>
      <p:sp>
        <p:nvSpPr>
          <p:cNvPr id="5" name="TextBox 4"/>
          <p:cNvSpPr txBox="1"/>
          <p:nvPr/>
        </p:nvSpPr>
        <p:spPr>
          <a:xfrm>
            <a:off x="1393371" y="1558834"/>
            <a:ext cx="4192494" cy="400110"/>
          </a:xfrm>
          <a:prstGeom prst="rect">
            <a:avLst/>
          </a:prstGeom>
          <a:noFill/>
        </p:spPr>
        <p:txBody>
          <a:bodyPr wrap="none" rtlCol="0">
            <a:spAutoFit/>
          </a:bodyPr>
          <a:lstStyle/>
          <a:p>
            <a:r>
              <a:rPr lang="en-US" sz="2000" dirty="0" smtClean="0"/>
              <a:t>Step 4: </a:t>
            </a:r>
            <a:r>
              <a:rPr lang="vi-VN" sz="2000" dirty="0"/>
              <a:t>Identification and classification</a:t>
            </a:r>
            <a:endParaRPr lang="en-US" sz="20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2258" y="2055821"/>
            <a:ext cx="5396876" cy="3937813"/>
          </a:xfrm>
          <a:prstGeom prst="rect">
            <a:avLst/>
          </a:prstGeom>
        </p:spPr>
      </p:pic>
      <p:sp>
        <p:nvSpPr>
          <p:cNvPr id="8" name="TextBox 7"/>
          <p:cNvSpPr txBox="1"/>
          <p:nvPr/>
        </p:nvSpPr>
        <p:spPr>
          <a:xfrm>
            <a:off x="7289767" y="6174377"/>
            <a:ext cx="1576842" cy="369332"/>
          </a:xfrm>
          <a:prstGeom prst="rect">
            <a:avLst/>
          </a:prstGeom>
          <a:noFill/>
        </p:spPr>
        <p:txBody>
          <a:bodyPr wrap="none" rtlCol="0">
            <a:spAutoFit/>
          </a:bodyPr>
          <a:lstStyle/>
          <a:p>
            <a:r>
              <a:rPr lang="en-US" dirty="0" smtClean="0"/>
              <a:t>Output Results</a:t>
            </a:r>
            <a:endParaRPr lang="en-US" dirty="0"/>
          </a:p>
        </p:txBody>
      </p:sp>
      <p:sp>
        <p:nvSpPr>
          <p:cNvPr id="2" name="TextBox 1"/>
          <p:cNvSpPr txBox="1"/>
          <p:nvPr/>
        </p:nvSpPr>
        <p:spPr>
          <a:xfrm>
            <a:off x="1306286" y="2595154"/>
            <a:ext cx="2491388" cy="923330"/>
          </a:xfrm>
          <a:prstGeom prst="rect">
            <a:avLst/>
          </a:prstGeom>
          <a:noFill/>
        </p:spPr>
        <p:txBody>
          <a:bodyPr wrap="none" rtlCol="0">
            <a:spAutoFit/>
          </a:bodyPr>
          <a:lstStyle/>
          <a:p>
            <a:r>
              <a:rPr lang="en-US" dirty="0" smtClean="0"/>
              <a:t>Canny </a:t>
            </a:r>
            <a:r>
              <a:rPr lang="en-US" dirty="0"/>
              <a:t>edge </a:t>
            </a:r>
            <a:r>
              <a:rPr lang="en-US" dirty="0" smtClean="0"/>
              <a:t>detection</a:t>
            </a:r>
          </a:p>
          <a:p>
            <a:pPr marL="285750" indent="-285750">
              <a:buFontTx/>
              <a:buChar char="-"/>
            </a:pPr>
            <a:r>
              <a:rPr lang="en-US" dirty="0" smtClean="0"/>
              <a:t>Good </a:t>
            </a:r>
            <a:r>
              <a:rPr lang="en-US" dirty="0"/>
              <a:t>noise </a:t>
            </a:r>
            <a:r>
              <a:rPr lang="en-US" dirty="0" smtClean="0"/>
              <a:t>immunity</a:t>
            </a:r>
          </a:p>
          <a:p>
            <a:pPr marL="285750" indent="-285750">
              <a:buFontTx/>
              <a:buChar char="-"/>
            </a:pPr>
            <a:r>
              <a:rPr lang="en-US" dirty="0"/>
              <a:t>M</a:t>
            </a:r>
            <a:r>
              <a:rPr lang="en-US" dirty="0" smtClean="0"/>
              <a:t>inimal </a:t>
            </a:r>
            <a:r>
              <a:rPr lang="en-US" dirty="0"/>
              <a:t>error</a:t>
            </a:r>
          </a:p>
        </p:txBody>
      </p:sp>
      <p:sp>
        <p:nvSpPr>
          <p:cNvPr id="9" name="TextBox 8"/>
          <p:cNvSpPr txBox="1"/>
          <p:nvPr/>
        </p:nvSpPr>
        <p:spPr>
          <a:xfrm>
            <a:off x="1306286" y="3598275"/>
            <a:ext cx="2737865" cy="646331"/>
          </a:xfrm>
          <a:prstGeom prst="rect">
            <a:avLst/>
          </a:prstGeom>
          <a:noFill/>
        </p:spPr>
        <p:txBody>
          <a:bodyPr wrap="none" rtlCol="0">
            <a:spAutoFit/>
          </a:bodyPr>
          <a:lstStyle/>
          <a:p>
            <a:r>
              <a:rPr lang="en-US" dirty="0" smtClean="0"/>
              <a:t>-Use </a:t>
            </a:r>
            <a:r>
              <a:rPr lang="en-US" dirty="0"/>
              <a:t>Hough Transform and </a:t>
            </a:r>
            <a:endParaRPr lang="en-US" dirty="0" smtClean="0"/>
          </a:p>
          <a:p>
            <a:r>
              <a:rPr lang="en-US" dirty="0" smtClean="0"/>
              <a:t>Color Segmentation</a:t>
            </a:r>
            <a:endParaRPr lang="en-US" dirty="0"/>
          </a:p>
        </p:txBody>
      </p:sp>
      <p:sp>
        <p:nvSpPr>
          <p:cNvPr id="10" name="TextBox 9"/>
          <p:cNvSpPr txBox="1"/>
          <p:nvPr/>
        </p:nvSpPr>
        <p:spPr>
          <a:xfrm>
            <a:off x="1244300" y="4286771"/>
            <a:ext cx="3492751" cy="369332"/>
          </a:xfrm>
          <a:prstGeom prst="rect">
            <a:avLst/>
          </a:prstGeom>
          <a:noFill/>
        </p:spPr>
        <p:txBody>
          <a:bodyPr wrap="none" rtlCol="0">
            <a:spAutoFit/>
          </a:bodyPr>
          <a:lstStyle/>
          <a:p>
            <a:r>
              <a:rPr lang="en-US" dirty="0"/>
              <a:t>- Determine the position of the ball</a:t>
            </a:r>
          </a:p>
        </p:txBody>
      </p:sp>
    </p:spTree>
    <p:extLst>
      <p:ext uri="{BB962C8B-B14F-4D97-AF65-F5344CB8AC3E}">
        <p14:creationId xmlns:p14="http://schemas.microsoft.com/office/powerpoint/2010/main" val="193245334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2"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6272615" cy="738664"/>
          </a:xfrm>
          <a:prstGeom prst="rect">
            <a:avLst/>
          </a:prstGeom>
          <a:noFill/>
        </p:spPr>
        <p:txBody>
          <a:bodyPr wrap="none" rtlCol="0">
            <a:spAutoFit/>
          </a:bodyPr>
          <a:lstStyle/>
          <a:p>
            <a:r>
              <a:rPr lang="en-US" sz="2400" b="1" dirty="0"/>
              <a:t>II: Design and manufacture hardware structures</a:t>
            </a:r>
          </a:p>
          <a:p>
            <a:endParaRPr lang="en-US" dirty="0"/>
          </a:p>
        </p:txBody>
      </p:sp>
      <p:pic>
        <p:nvPicPr>
          <p:cNvPr id="16" name="Picture 15"/>
          <p:cNvPicPr/>
          <p:nvPr/>
        </p:nvPicPr>
        <p:blipFill>
          <a:blip r:embed="rId3"/>
          <a:stretch>
            <a:fillRect/>
          </a:stretch>
        </p:blipFill>
        <p:spPr>
          <a:xfrm>
            <a:off x="7091559" y="1482519"/>
            <a:ext cx="3586688" cy="2925242"/>
          </a:xfrm>
          <a:prstGeom prst="rect">
            <a:avLst/>
          </a:prstGeom>
        </p:spPr>
      </p:pic>
      <p:sp>
        <p:nvSpPr>
          <p:cNvPr id="2" name="Rectangle 1"/>
          <p:cNvSpPr/>
          <p:nvPr/>
        </p:nvSpPr>
        <p:spPr>
          <a:xfrm>
            <a:off x="995560" y="1500629"/>
            <a:ext cx="6096000" cy="646331"/>
          </a:xfrm>
          <a:prstGeom prst="rect">
            <a:avLst/>
          </a:prstGeom>
        </p:spPr>
        <p:txBody>
          <a:bodyPr>
            <a:spAutoFit/>
          </a:bodyPr>
          <a:lstStyle/>
          <a:p>
            <a:r>
              <a:rPr lang="en-US" b="1" dirty="0">
                <a:ea typeface="SimSun" panose="02010600030101010101" pitchFamily="2" charset="-122"/>
              </a:rPr>
              <a:t>Raspberry Pi</a:t>
            </a:r>
            <a:r>
              <a:rPr lang="en-US" dirty="0">
                <a:ea typeface="SimSun" panose="02010600030101010101" pitchFamily="2" charset="-122"/>
              </a:rPr>
              <a:t> is a small-sized computer (SBC - Single Board Computer)</a:t>
            </a:r>
            <a:endParaRPr lang="en-US" dirty="0"/>
          </a:p>
        </p:txBody>
      </p:sp>
      <p:sp>
        <p:nvSpPr>
          <p:cNvPr id="8" name="Rectangle 7"/>
          <p:cNvSpPr/>
          <p:nvPr/>
        </p:nvSpPr>
        <p:spPr>
          <a:xfrm>
            <a:off x="7499972" y="4563565"/>
            <a:ext cx="2769861" cy="369332"/>
          </a:xfrm>
          <a:prstGeom prst="rect">
            <a:avLst/>
          </a:prstGeom>
        </p:spPr>
        <p:txBody>
          <a:bodyPr wrap="none">
            <a:spAutoFit/>
          </a:bodyPr>
          <a:lstStyle/>
          <a:p>
            <a:r>
              <a:rPr lang="en-US" dirty="0"/>
              <a:t>Raspberry Pi 4 Model B 8gb</a:t>
            </a:r>
          </a:p>
        </p:txBody>
      </p:sp>
      <p:sp>
        <p:nvSpPr>
          <p:cNvPr id="9" name="TextBox 8"/>
          <p:cNvSpPr txBox="1"/>
          <p:nvPr/>
        </p:nvSpPr>
        <p:spPr>
          <a:xfrm>
            <a:off x="1000019" y="2170557"/>
            <a:ext cx="5842177" cy="923330"/>
          </a:xfrm>
          <a:prstGeom prst="rect">
            <a:avLst/>
          </a:prstGeom>
          <a:noFill/>
        </p:spPr>
        <p:txBody>
          <a:bodyPr wrap="none" rtlCol="0">
            <a:spAutoFit/>
          </a:bodyPr>
          <a:lstStyle/>
          <a:p>
            <a:r>
              <a:rPr lang="en-US" dirty="0"/>
              <a:t>Easy Access: With its affordable price, Raspberry Pi allows </a:t>
            </a:r>
            <a:endParaRPr lang="en-US" dirty="0" smtClean="0"/>
          </a:p>
          <a:p>
            <a:r>
              <a:rPr lang="en-US" dirty="0" smtClean="0"/>
              <a:t>everyone</a:t>
            </a:r>
            <a:r>
              <a:rPr lang="en-US" dirty="0"/>
              <a:t>, </a:t>
            </a:r>
            <a:r>
              <a:rPr lang="en-US" dirty="0" smtClean="0"/>
              <a:t>especially </a:t>
            </a:r>
            <a:r>
              <a:rPr lang="en-US" dirty="0"/>
              <a:t>students and beginners, to have access </a:t>
            </a:r>
            <a:endParaRPr lang="en-US" dirty="0" smtClean="0"/>
          </a:p>
          <a:p>
            <a:r>
              <a:rPr lang="en-US" dirty="0" smtClean="0"/>
              <a:t>to microcontroller </a:t>
            </a:r>
            <a:r>
              <a:rPr lang="en-US" dirty="0"/>
              <a:t>technology and embedded computers.</a:t>
            </a:r>
          </a:p>
        </p:txBody>
      </p:sp>
      <p:sp>
        <p:nvSpPr>
          <p:cNvPr id="10" name="Rectangle 9"/>
          <p:cNvSpPr/>
          <p:nvPr/>
        </p:nvSpPr>
        <p:spPr>
          <a:xfrm>
            <a:off x="1025356" y="4751751"/>
            <a:ext cx="6096000" cy="646331"/>
          </a:xfrm>
          <a:prstGeom prst="rect">
            <a:avLst/>
          </a:prstGeom>
        </p:spPr>
        <p:txBody>
          <a:bodyPr>
            <a:spAutoFit/>
          </a:bodyPr>
          <a:lstStyle/>
          <a:p>
            <a:r>
              <a:rPr lang="en-US" dirty="0"/>
              <a:t>Convenience: Raspberry Pi is compact in size, easy to </a:t>
            </a:r>
            <a:endParaRPr lang="en-US" dirty="0" smtClean="0"/>
          </a:p>
          <a:p>
            <a:r>
              <a:rPr lang="en-US" dirty="0" smtClean="0"/>
              <a:t>carry and </a:t>
            </a:r>
            <a:r>
              <a:rPr lang="en-US" dirty="0"/>
              <a:t>use anywhere.</a:t>
            </a:r>
          </a:p>
        </p:txBody>
      </p:sp>
      <p:sp>
        <p:nvSpPr>
          <p:cNvPr id="11" name="TextBox 10"/>
          <p:cNvSpPr txBox="1"/>
          <p:nvPr/>
        </p:nvSpPr>
        <p:spPr>
          <a:xfrm>
            <a:off x="1132114" y="3274423"/>
            <a:ext cx="4184989" cy="1477328"/>
          </a:xfrm>
          <a:prstGeom prst="rect">
            <a:avLst/>
          </a:prstGeom>
          <a:noFill/>
        </p:spPr>
        <p:txBody>
          <a:bodyPr wrap="square" rtlCol="0">
            <a:spAutoFit/>
          </a:bodyPr>
          <a:lstStyle/>
          <a:p>
            <a:r>
              <a:rPr lang="en-US" dirty="0"/>
              <a:t>Many applications such as:</a:t>
            </a:r>
            <a:endParaRPr lang="en-US" dirty="0" smtClean="0"/>
          </a:p>
          <a:p>
            <a:r>
              <a:rPr lang="en-US" dirty="0" smtClean="0"/>
              <a:t>-Build Projects </a:t>
            </a:r>
            <a:r>
              <a:rPr lang="en-US" dirty="0" err="1" smtClean="0"/>
              <a:t>IoT</a:t>
            </a:r>
            <a:r>
              <a:rPr lang="en-US" dirty="0" smtClean="0"/>
              <a:t> </a:t>
            </a:r>
            <a:r>
              <a:rPr lang="en-US" dirty="0"/>
              <a:t>(Internet of Things</a:t>
            </a:r>
            <a:r>
              <a:rPr lang="en-US" dirty="0" smtClean="0"/>
              <a:t>)</a:t>
            </a:r>
          </a:p>
          <a:p>
            <a:r>
              <a:rPr lang="en-US" dirty="0" smtClean="0"/>
              <a:t>-Control </a:t>
            </a:r>
            <a:r>
              <a:rPr lang="en-US" dirty="0"/>
              <a:t>Small Robots</a:t>
            </a:r>
          </a:p>
          <a:p>
            <a:r>
              <a:rPr lang="en-US" dirty="0" smtClean="0"/>
              <a:t>-Home </a:t>
            </a:r>
            <a:r>
              <a:rPr lang="en-US" dirty="0"/>
              <a:t>Automation</a:t>
            </a:r>
          </a:p>
          <a:p>
            <a:r>
              <a:rPr lang="en-US" dirty="0" smtClean="0"/>
              <a:t>-Web </a:t>
            </a:r>
            <a:r>
              <a:rPr lang="en-US" dirty="0"/>
              <a:t>Servers</a:t>
            </a:r>
          </a:p>
        </p:txBody>
      </p:sp>
    </p:spTree>
    <p:extLst>
      <p:ext uri="{BB962C8B-B14F-4D97-AF65-F5344CB8AC3E}">
        <p14:creationId xmlns:p14="http://schemas.microsoft.com/office/powerpoint/2010/main" val="332862824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Vertical)">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down)">
                                      <p:cBhvr>
                                        <p:cTn id="4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8" grpId="0"/>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6272615" cy="738664"/>
          </a:xfrm>
          <a:prstGeom prst="rect">
            <a:avLst/>
          </a:prstGeom>
          <a:noFill/>
        </p:spPr>
        <p:txBody>
          <a:bodyPr wrap="none" rtlCol="0">
            <a:spAutoFit/>
          </a:bodyPr>
          <a:lstStyle/>
          <a:p>
            <a:r>
              <a:rPr lang="en-US" sz="2400" b="1" dirty="0"/>
              <a:t>II: Design and manufacture hardware structures</a:t>
            </a:r>
          </a:p>
          <a:p>
            <a:endParaRPr lang="en-US" dirty="0"/>
          </a:p>
        </p:txBody>
      </p:sp>
      <p:sp>
        <p:nvSpPr>
          <p:cNvPr id="5" name="Rectangle 4"/>
          <p:cNvSpPr/>
          <p:nvPr/>
        </p:nvSpPr>
        <p:spPr>
          <a:xfrm>
            <a:off x="7435492" y="3287763"/>
            <a:ext cx="2199256" cy="369332"/>
          </a:xfrm>
          <a:prstGeom prst="rect">
            <a:avLst/>
          </a:prstGeom>
        </p:spPr>
        <p:txBody>
          <a:bodyPr wrap="none">
            <a:spAutoFit/>
          </a:bodyPr>
          <a:lstStyle/>
          <a:p>
            <a:r>
              <a:rPr lang="en-US" dirty="0" err="1"/>
              <a:t>Waveshare</a:t>
            </a:r>
            <a:r>
              <a:rPr lang="en-US" dirty="0"/>
              <a:t> </a:t>
            </a:r>
            <a:r>
              <a:rPr lang="en-US" dirty="0" smtClean="0"/>
              <a:t>7inch LCD</a:t>
            </a:r>
            <a:endParaRPr lang="en-US" dirty="0"/>
          </a:p>
        </p:txBody>
      </p:sp>
      <p:pic>
        <p:nvPicPr>
          <p:cNvPr id="23" name="Picture 22" descr="Pin sạc dự phòng 120W - Thiết kế trong suốt, hỗ trợ sạc đa thiết bị PRAMI  Có Kèm Cáp Sạc - PRAMI02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1912" y="3697627"/>
            <a:ext cx="2346416" cy="2588079"/>
          </a:xfrm>
          <a:prstGeom prst="rect">
            <a:avLst/>
          </a:prstGeom>
          <a:noFill/>
          <a:ln>
            <a:no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5288" y="967402"/>
            <a:ext cx="3787468" cy="2293819"/>
          </a:xfrm>
          <a:prstGeom prst="rect">
            <a:avLst/>
          </a:prstGeom>
        </p:spPr>
      </p:pic>
      <p:sp>
        <p:nvSpPr>
          <p:cNvPr id="11" name="Rectangle 10"/>
          <p:cNvSpPr/>
          <p:nvPr/>
        </p:nvSpPr>
        <p:spPr>
          <a:xfrm>
            <a:off x="7505057" y="6213957"/>
            <a:ext cx="1901931" cy="369332"/>
          </a:xfrm>
          <a:prstGeom prst="rect">
            <a:avLst/>
          </a:prstGeom>
        </p:spPr>
        <p:txBody>
          <a:bodyPr wrap="none">
            <a:spAutoFit/>
          </a:bodyPr>
          <a:lstStyle/>
          <a:p>
            <a:r>
              <a:rPr lang="en-US" dirty="0"/>
              <a:t>120W Power Bank</a:t>
            </a:r>
          </a:p>
        </p:txBody>
      </p:sp>
      <p:sp>
        <p:nvSpPr>
          <p:cNvPr id="14" name="Rectangle 13"/>
          <p:cNvSpPr/>
          <p:nvPr/>
        </p:nvSpPr>
        <p:spPr>
          <a:xfrm>
            <a:off x="924133" y="3803358"/>
            <a:ext cx="6096000" cy="923330"/>
          </a:xfrm>
          <a:prstGeom prst="rect">
            <a:avLst/>
          </a:prstGeom>
        </p:spPr>
        <p:txBody>
          <a:bodyPr>
            <a:spAutoFit/>
          </a:bodyPr>
          <a:lstStyle/>
          <a:p>
            <a:pPr algn="just"/>
            <a:r>
              <a:rPr lang="en-US" dirty="0"/>
              <a:t>Similar to previous products, 120W 20000mAh power bank is equipped with Li-Po (Lithium Polymer) battery core from leading manufacturers such as LG/Panasonic. </a:t>
            </a:r>
          </a:p>
        </p:txBody>
      </p:sp>
      <p:sp>
        <p:nvSpPr>
          <p:cNvPr id="16" name="Rectangle 15"/>
          <p:cNvSpPr/>
          <p:nvPr/>
        </p:nvSpPr>
        <p:spPr>
          <a:xfrm>
            <a:off x="924133" y="4726181"/>
            <a:ext cx="6096000" cy="2031325"/>
          </a:xfrm>
          <a:prstGeom prst="rect">
            <a:avLst/>
          </a:prstGeom>
        </p:spPr>
        <p:txBody>
          <a:bodyPr>
            <a:spAutoFit/>
          </a:bodyPr>
          <a:lstStyle/>
          <a:p>
            <a:r>
              <a:rPr lang="en-US" b="1" dirty="0"/>
              <a:t>Datasheet:</a:t>
            </a:r>
          </a:p>
          <a:p>
            <a:r>
              <a:rPr lang="en-US" dirty="0"/>
              <a:t>- Slim and lightweight design</a:t>
            </a:r>
          </a:p>
          <a:p>
            <a:r>
              <a:rPr lang="en-US" dirty="0"/>
              <a:t>- Battery capacity: 20.000 </a:t>
            </a:r>
            <a:r>
              <a:rPr lang="en-US" dirty="0" err="1"/>
              <a:t>mAh</a:t>
            </a:r>
            <a:endParaRPr lang="en-US" dirty="0"/>
          </a:p>
          <a:p>
            <a:r>
              <a:rPr lang="en-US" dirty="0"/>
              <a:t>- Fast charging speed with a capacity of 18 W</a:t>
            </a:r>
          </a:p>
          <a:p>
            <a:r>
              <a:rPr lang="en-US" dirty="0"/>
              <a:t>- Includes 2 Micro USB and Type C input ports </a:t>
            </a:r>
          </a:p>
          <a:p>
            <a:r>
              <a:rPr lang="en-US" dirty="0"/>
              <a:t>- Equipped with 2 convenient USB output ports that can charge 2 devices at the same time.</a:t>
            </a:r>
          </a:p>
        </p:txBody>
      </p:sp>
      <p:sp>
        <p:nvSpPr>
          <p:cNvPr id="20" name="Rectangle 19"/>
          <p:cNvSpPr/>
          <p:nvPr/>
        </p:nvSpPr>
        <p:spPr>
          <a:xfrm>
            <a:off x="853418" y="884034"/>
            <a:ext cx="6096000" cy="2031325"/>
          </a:xfrm>
          <a:prstGeom prst="rect">
            <a:avLst/>
          </a:prstGeom>
        </p:spPr>
        <p:txBody>
          <a:bodyPr>
            <a:spAutoFit/>
          </a:bodyPr>
          <a:lstStyle/>
          <a:p>
            <a:pPr algn="just"/>
            <a:r>
              <a:rPr lang="en-US" dirty="0" smtClean="0"/>
              <a:t>     7inch </a:t>
            </a:r>
            <a:r>
              <a:rPr lang="en-US" dirty="0"/>
              <a:t>HDMI LCD touch screen allows Raspberry Pi to be connected via HDMI port, 800×480 resolution capacitive touch, supports Raspberry Pi and can also be used as a computer monitor. In this project, </a:t>
            </a:r>
            <a:r>
              <a:rPr lang="en-US" dirty="0" err="1"/>
              <a:t>Waveshare</a:t>
            </a:r>
            <a:r>
              <a:rPr lang="en-US" dirty="0"/>
              <a:t> screen will be connected to Raspberry Pi to display the image of the environment in front of the camera when detecting for the purpose of processing </a:t>
            </a:r>
            <a:r>
              <a:rPr lang="en-US" dirty="0" err="1"/>
              <a:t>Pickleball</a:t>
            </a:r>
            <a:r>
              <a:rPr lang="en-US" dirty="0"/>
              <a:t> image.</a:t>
            </a:r>
          </a:p>
        </p:txBody>
      </p:sp>
    </p:spTree>
    <p:extLst>
      <p:ext uri="{BB962C8B-B14F-4D97-AF65-F5344CB8AC3E}">
        <p14:creationId xmlns:p14="http://schemas.microsoft.com/office/powerpoint/2010/main" val="326483500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arn(inVertical)">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barn(inVertical)">
                                      <p:cBhvr>
                                        <p:cTn id="49" dur="5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 grpId="0"/>
      <p:bldP spid="11" grpId="0"/>
      <p:bldP spid="14" grpId="0"/>
      <p:bldP spid="16"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6272615" cy="738664"/>
          </a:xfrm>
          <a:prstGeom prst="rect">
            <a:avLst/>
          </a:prstGeom>
          <a:noFill/>
        </p:spPr>
        <p:txBody>
          <a:bodyPr wrap="none" rtlCol="0">
            <a:spAutoFit/>
          </a:bodyPr>
          <a:lstStyle/>
          <a:p>
            <a:r>
              <a:rPr lang="en-US" sz="2400" b="1" dirty="0"/>
              <a:t>II: Design and manufacture hardware structures</a:t>
            </a:r>
          </a:p>
          <a:p>
            <a:endParaRPr lang="en-US" dirty="0"/>
          </a:p>
        </p:txBody>
      </p:sp>
      <p:sp>
        <p:nvSpPr>
          <p:cNvPr id="4" name="TextBox 3"/>
          <p:cNvSpPr txBox="1"/>
          <p:nvPr/>
        </p:nvSpPr>
        <p:spPr>
          <a:xfrm>
            <a:off x="1107971" y="865050"/>
            <a:ext cx="1824538" cy="461665"/>
          </a:xfrm>
          <a:prstGeom prst="rect">
            <a:avLst/>
          </a:prstGeom>
          <a:noFill/>
        </p:spPr>
        <p:txBody>
          <a:bodyPr wrap="none" rtlCol="0">
            <a:spAutoFit/>
          </a:bodyPr>
          <a:lstStyle/>
          <a:p>
            <a:r>
              <a:rPr lang="en-US" sz="2400" b="1" dirty="0" smtClean="0"/>
              <a:t>Choose MCU</a:t>
            </a:r>
            <a:endParaRPr lang="en-US" sz="2400" dirty="0"/>
          </a:p>
        </p:txBody>
      </p:sp>
      <p:pic>
        <p:nvPicPr>
          <p:cNvPr id="17" name="Picture 16"/>
          <p:cNvPicPr/>
          <p:nvPr/>
        </p:nvPicPr>
        <p:blipFill>
          <a:blip r:embed="rId3"/>
          <a:stretch>
            <a:fillRect/>
          </a:stretch>
        </p:blipFill>
        <p:spPr>
          <a:xfrm>
            <a:off x="7748267" y="2114820"/>
            <a:ext cx="2911024" cy="2910026"/>
          </a:xfrm>
          <a:prstGeom prst="rect">
            <a:avLst/>
          </a:prstGeom>
        </p:spPr>
      </p:pic>
      <p:sp>
        <p:nvSpPr>
          <p:cNvPr id="6" name="Rectangle 5"/>
          <p:cNvSpPr/>
          <p:nvPr/>
        </p:nvSpPr>
        <p:spPr>
          <a:xfrm>
            <a:off x="8510753" y="5354433"/>
            <a:ext cx="1673920" cy="369332"/>
          </a:xfrm>
          <a:prstGeom prst="rect">
            <a:avLst/>
          </a:prstGeom>
        </p:spPr>
        <p:txBody>
          <a:bodyPr wrap="none">
            <a:spAutoFit/>
          </a:bodyPr>
          <a:lstStyle/>
          <a:p>
            <a:r>
              <a:rPr lang="en-US" dirty="0"/>
              <a:t>Arduino Uno R3</a:t>
            </a:r>
          </a:p>
        </p:txBody>
      </p:sp>
      <p:sp>
        <p:nvSpPr>
          <p:cNvPr id="10" name="Rectangle 9"/>
          <p:cNvSpPr/>
          <p:nvPr/>
        </p:nvSpPr>
        <p:spPr>
          <a:xfrm>
            <a:off x="1107971" y="1326715"/>
            <a:ext cx="6096000" cy="923330"/>
          </a:xfrm>
          <a:prstGeom prst="rect">
            <a:avLst/>
          </a:prstGeom>
        </p:spPr>
        <p:txBody>
          <a:bodyPr>
            <a:spAutoFit/>
          </a:bodyPr>
          <a:lstStyle/>
          <a:p>
            <a:r>
              <a:rPr lang="en-US" dirty="0"/>
              <a:t>Arduino Uno R3 is one of the most popular boards in the Arduino product line, widely used in electronics projects and embedded programming</a:t>
            </a:r>
          </a:p>
        </p:txBody>
      </p:sp>
      <p:pic>
        <p:nvPicPr>
          <p:cNvPr id="11" name="Picture 10"/>
          <p:cNvPicPr>
            <a:picLocks noChangeAspect="1"/>
          </p:cNvPicPr>
          <p:nvPr/>
        </p:nvPicPr>
        <p:blipFill>
          <a:blip r:embed="rId4"/>
          <a:stretch>
            <a:fillRect/>
          </a:stretch>
        </p:blipFill>
        <p:spPr>
          <a:xfrm>
            <a:off x="1727598" y="2250045"/>
            <a:ext cx="4301855" cy="3473720"/>
          </a:xfrm>
          <a:prstGeom prst="rect">
            <a:avLst/>
          </a:prstGeom>
        </p:spPr>
      </p:pic>
      <p:sp>
        <p:nvSpPr>
          <p:cNvPr id="13" name="Rectangle 12"/>
          <p:cNvSpPr/>
          <p:nvPr/>
        </p:nvSpPr>
        <p:spPr>
          <a:xfrm>
            <a:off x="2351293" y="5723765"/>
            <a:ext cx="2926122" cy="369332"/>
          </a:xfrm>
          <a:prstGeom prst="rect">
            <a:avLst/>
          </a:prstGeom>
        </p:spPr>
        <p:txBody>
          <a:bodyPr wrap="none">
            <a:spAutoFit/>
          </a:bodyPr>
          <a:lstStyle/>
          <a:p>
            <a:r>
              <a:rPr lang="en-US" dirty="0"/>
              <a:t>Datasheet of Arduino Uno R3</a:t>
            </a:r>
          </a:p>
        </p:txBody>
      </p:sp>
    </p:spTree>
    <p:extLst>
      <p:ext uri="{BB962C8B-B14F-4D97-AF65-F5344CB8AC3E}">
        <p14:creationId xmlns:p14="http://schemas.microsoft.com/office/powerpoint/2010/main" val="300275130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arn(inVertical)">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animEffect transition="in" filter="fade">
                                      <p:cBhvr>
                                        <p:cTn id="43" dur="1000"/>
                                        <p:tgtEl>
                                          <p:spTgt spid="13">
                                            <p:txEl>
                                              <p:pRg st="0" end="0"/>
                                            </p:txEl>
                                          </p:spTgt>
                                        </p:tgtEl>
                                      </p:cBhvr>
                                    </p:animEffect>
                                    <p:anim calcmode="lin" valueType="num">
                                      <p:cBhvr>
                                        <p:cTn id="44"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6272615" cy="738664"/>
          </a:xfrm>
          <a:prstGeom prst="rect">
            <a:avLst/>
          </a:prstGeom>
          <a:noFill/>
        </p:spPr>
        <p:txBody>
          <a:bodyPr wrap="none" rtlCol="0">
            <a:spAutoFit/>
          </a:bodyPr>
          <a:lstStyle/>
          <a:p>
            <a:r>
              <a:rPr lang="en-US" sz="2400" b="1" dirty="0"/>
              <a:t>II: Design and manufacture hardware structures</a:t>
            </a:r>
          </a:p>
          <a:p>
            <a:endParaRPr lang="en-US" dirty="0"/>
          </a:p>
        </p:txBody>
      </p:sp>
      <p:sp>
        <p:nvSpPr>
          <p:cNvPr id="4" name="TextBox 3"/>
          <p:cNvSpPr txBox="1"/>
          <p:nvPr/>
        </p:nvSpPr>
        <p:spPr>
          <a:xfrm>
            <a:off x="1014966" y="820130"/>
            <a:ext cx="1973682" cy="461665"/>
          </a:xfrm>
          <a:prstGeom prst="rect">
            <a:avLst/>
          </a:prstGeom>
          <a:noFill/>
        </p:spPr>
        <p:txBody>
          <a:bodyPr wrap="none" rtlCol="0">
            <a:spAutoFit/>
          </a:bodyPr>
          <a:lstStyle/>
          <a:p>
            <a:r>
              <a:rPr lang="en-US" sz="2400" b="1" dirty="0" smtClean="0"/>
              <a:t>Motor </a:t>
            </a:r>
            <a:r>
              <a:rPr lang="en-US" sz="2400" b="1" dirty="0"/>
              <a:t>control</a:t>
            </a:r>
            <a:endParaRPr lang="en-US" sz="2400" dirty="0"/>
          </a:p>
        </p:txBody>
      </p:sp>
      <p:pic>
        <p:nvPicPr>
          <p:cNvPr id="2050" name="Picture 2" descr="Module điều khiển Động cơ DC L298 Mạch điều khiển Động cơ DC L298 Mạch cầu  H L298N PW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1297" y="1347723"/>
            <a:ext cx="3514574" cy="35145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570795" y="4677631"/>
            <a:ext cx="782587" cy="369332"/>
          </a:xfrm>
          <a:prstGeom prst="rect">
            <a:avLst/>
          </a:prstGeom>
        </p:spPr>
        <p:txBody>
          <a:bodyPr wrap="none">
            <a:spAutoFit/>
          </a:bodyPr>
          <a:lstStyle/>
          <a:p>
            <a:r>
              <a:rPr lang="en-US" dirty="0"/>
              <a:t>L298N</a:t>
            </a:r>
          </a:p>
        </p:txBody>
      </p:sp>
      <p:sp>
        <p:nvSpPr>
          <p:cNvPr id="5" name="Rectangle 4"/>
          <p:cNvSpPr/>
          <p:nvPr/>
        </p:nvSpPr>
        <p:spPr>
          <a:xfrm>
            <a:off x="1217739" y="3429000"/>
            <a:ext cx="6096000" cy="3139321"/>
          </a:xfrm>
          <a:prstGeom prst="rect">
            <a:avLst/>
          </a:prstGeom>
        </p:spPr>
        <p:txBody>
          <a:bodyPr>
            <a:spAutoFit/>
          </a:bodyPr>
          <a:lstStyle/>
          <a:p>
            <a:r>
              <a:rPr lang="en-US" b="1" dirty="0"/>
              <a:t>Datasheet</a:t>
            </a:r>
          </a:p>
          <a:p>
            <a:r>
              <a:rPr lang="en-US" dirty="0" smtClean="0"/>
              <a:t>-Main </a:t>
            </a:r>
            <a:r>
              <a:rPr lang="en-US" dirty="0"/>
              <a:t>IC is L298 – Dual Full Bridge Driver.</a:t>
            </a:r>
          </a:p>
          <a:p>
            <a:r>
              <a:rPr lang="en-US" dirty="0" smtClean="0"/>
              <a:t>-Input </a:t>
            </a:r>
            <a:r>
              <a:rPr lang="en-US" dirty="0"/>
              <a:t>voltage from 5 to 30VDC.</a:t>
            </a:r>
          </a:p>
          <a:p>
            <a:r>
              <a:rPr lang="en-US" dirty="0" smtClean="0"/>
              <a:t>-Maximum </a:t>
            </a:r>
            <a:r>
              <a:rPr lang="en-US" dirty="0"/>
              <a:t>power is 25W for each bridge (note that power is calculated by current multiplied by voltage, so when the input voltage is higher, the current is smaller, the power remains the same at 25W).</a:t>
            </a:r>
          </a:p>
          <a:p>
            <a:r>
              <a:rPr lang="en-US" dirty="0" smtClean="0"/>
              <a:t>-Maximum </a:t>
            </a:r>
            <a:r>
              <a:rPr lang="en-US" dirty="0"/>
              <a:t>current for each H-bridge is 2A.</a:t>
            </a:r>
          </a:p>
          <a:p>
            <a:r>
              <a:rPr lang="en-US" dirty="0" smtClean="0"/>
              <a:t>-Logic </a:t>
            </a:r>
            <a:r>
              <a:rPr lang="en-US" dirty="0"/>
              <a:t>voltage levels: Low from -0.3V to 1.5V, High from 2.3V to </a:t>
            </a:r>
            <a:r>
              <a:rPr lang="en-US" dirty="0" err="1"/>
              <a:t>Vss</a:t>
            </a:r>
            <a:r>
              <a:rPr lang="en-US" dirty="0"/>
              <a:t> (ground).</a:t>
            </a:r>
          </a:p>
          <a:p>
            <a:r>
              <a:rPr lang="en-US" dirty="0" smtClean="0"/>
              <a:t>-The </a:t>
            </a:r>
            <a:r>
              <a:rPr lang="en-US" dirty="0"/>
              <a:t>size of the circuit is 43x43x27mm.</a:t>
            </a:r>
          </a:p>
        </p:txBody>
      </p:sp>
      <p:sp>
        <p:nvSpPr>
          <p:cNvPr id="10" name="Rectangle 9"/>
          <p:cNvSpPr/>
          <p:nvPr/>
        </p:nvSpPr>
        <p:spPr>
          <a:xfrm>
            <a:off x="1099041" y="1185986"/>
            <a:ext cx="6096000" cy="1754326"/>
          </a:xfrm>
          <a:prstGeom prst="rect">
            <a:avLst/>
          </a:prstGeom>
        </p:spPr>
        <p:txBody>
          <a:bodyPr>
            <a:spAutoFit/>
          </a:bodyPr>
          <a:lstStyle/>
          <a:p>
            <a:r>
              <a:rPr lang="en-US" dirty="0"/>
              <a:t>The L298N DC motor control module can control two DC motors, the maximum current is 2A per motor, this module includes a protection diode and a 7805 power IC to supply 5VDC to other modules (use this 5V only if the power supply is &lt;12VDC). This circuit is simple and easy to use, has a low price and is the best choice in the price range.</a:t>
            </a:r>
          </a:p>
        </p:txBody>
      </p:sp>
    </p:spTree>
    <p:extLst>
      <p:ext uri="{BB962C8B-B14F-4D97-AF65-F5344CB8AC3E}">
        <p14:creationId xmlns:p14="http://schemas.microsoft.com/office/powerpoint/2010/main" val="239504434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fade">
                                      <p:cBhvr>
                                        <p:cTn id="27" dur="500"/>
                                        <p:tgtEl>
                                          <p:spTgt spid="20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inVertical)">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9" grpId="0"/>
      <p:bldP spid="5"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32347" y="58431"/>
            <a:ext cx="6264600" cy="738664"/>
          </a:xfrm>
          <a:prstGeom prst="rect">
            <a:avLst/>
          </a:prstGeom>
          <a:noFill/>
        </p:spPr>
        <p:txBody>
          <a:bodyPr wrap="none" rtlCol="0">
            <a:spAutoFit/>
          </a:bodyPr>
          <a:lstStyle/>
          <a:p>
            <a:r>
              <a:rPr lang="en-US" sz="2400" b="1" dirty="0" smtClean="0"/>
              <a:t>II: </a:t>
            </a:r>
            <a:r>
              <a:rPr lang="en-US" sz="2400" b="1" dirty="0"/>
              <a:t>Design and manufacture hardware structures</a:t>
            </a:r>
          </a:p>
          <a:p>
            <a:endParaRPr lang="en-US" dirty="0"/>
          </a:p>
        </p:txBody>
      </p:sp>
      <p:sp>
        <p:nvSpPr>
          <p:cNvPr id="4" name="TextBox 3"/>
          <p:cNvSpPr txBox="1"/>
          <p:nvPr/>
        </p:nvSpPr>
        <p:spPr>
          <a:xfrm>
            <a:off x="1041415" y="777313"/>
            <a:ext cx="1815112" cy="461665"/>
          </a:xfrm>
          <a:prstGeom prst="rect">
            <a:avLst/>
          </a:prstGeom>
          <a:noFill/>
        </p:spPr>
        <p:txBody>
          <a:bodyPr wrap="none" rtlCol="0">
            <a:spAutoFit/>
          </a:bodyPr>
          <a:lstStyle/>
          <a:p>
            <a:r>
              <a:rPr lang="en-US" sz="2400" b="1" dirty="0" smtClean="0"/>
              <a:t>Select motor</a:t>
            </a:r>
            <a:endParaRPr lang="en-US" sz="2400" dirty="0"/>
          </a:p>
        </p:txBody>
      </p:sp>
      <p:pic>
        <p:nvPicPr>
          <p:cNvPr id="19" name="Picture 18"/>
          <p:cNvPicPr/>
          <p:nvPr/>
        </p:nvPicPr>
        <p:blipFill>
          <a:blip r:embed="rId3"/>
          <a:stretch>
            <a:fillRect/>
          </a:stretch>
        </p:blipFill>
        <p:spPr>
          <a:xfrm>
            <a:off x="8053782" y="1049716"/>
            <a:ext cx="2447335" cy="2332558"/>
          </a:xfrm>
          <a:prstGeom prst="rect">
            <a:avLst/>
          </a:prstGeom>
        </p:spPr>
      </p:pic>
      <p:sp>
        <p:nvSpPr>
          <p:cNvPr id="5" name="Rectangle 4"/>
          <p:cNvSpPr/>
          <p:nvPr/>
        </p:nvSpPr>
        <p:spPr>
          <a:xfrm>
            <a:off x="1107971" y="1193446"/>
            <a:ext cx="5635389" cy="369332"/>
          </a:xfrm>
          <a:prstGeom prst="rect">
            <a:avLst/>
          </a:prstGeom>
        </p:spPr>
        <p:txBody>
          <a:bodyPr wrap="none">
            <a:spAutoFit/>
          </a:bodyPr>
          <a:lstStyle/>
          <a:p>
            <a:r>
              <a:rPr lang="en-US" dirty="0"/>
              <a:t>We chose motor JGA25 </a:t>
            </a:r>
            <a:r>
              <a:rPr lang="en-US" dirty="0" smtClean="0"/>
              <a:t>130RPM for </a:t>
            </a:r>
            <a:r>
              <a:rPr lang="en-US" dirty="0"/>
              <a:t>the ball picker project.</a:t>
            </a:r>
          </a:p>
        </p:txBody>
      </p:sp>
      <p:sp>
        <p:nvSpPr>
          <p:cNvPr id="10" name="Rectangle 9"/>
          <p:cNvSpPr/>
          <p:nvPr/>
        </p:nvSpPr>
        <p:spPr>
          <a:xfrm>
            <a:off x="1107971" y="1527587"/>
            <a:ext cx="6096000" cy="1477328"/>
          </a:xfrm>
          <a:prstGeom prst="rect">
            <a:avLst/>
          </a:prstGeom>
        </p:spPr>
        <p:txBody>
          <a:bodyPr>
            <a:spAutoFit/>
          </a:bodyPr>
          <a:lstStyle/>
          <a:p>
            <a:r>
              <a:rPr lang="vi-VN" b="1" dirty="0"/>
              <a:t>Datasheet:</a:t>
            </a:r>
            <a:endParaRPr lang="en-US" dirty="0" smtClean="0"/>
          </a:p>
          <a:p>
            <a:r>
              <a:rPr lang="en-US" dirty="0" smtClean="0"/>
              <a:t>-Supply </a:t>
            </a:r>
            <a:r>
              <a:rPr lang="en-US" dirty="0"/>
              <a:t>voltage: 6-18VDC</a:t>
            </a:r>
          </a:p>
          <a:p>
            <a:r>
              <a:rPr lang="en-US" dirty="0" smtClean="0"/>
              <a:t>-Speed </a:t>
            </a:r>
            <a:r>
              <a:rPr lang="en-US" dirty="0"/>
              <a:t>after gearbox: 130rpm</a:t>
            </a:r>
          </a:p>
          <a:p>
            <a:r>
              <a:rPr lang="en-US" dirty="0" smtClean="0"/>
              <a:t>-Torque</a:t>
            </a:r>
            <a:r>
              <a:rPr lang="en-US" dirty="0"/>
              <a:t>: 5 kg.cm = 0.49 </a:t>
            </a:r>
            <a:r>
              <a:rPr lang="en-US" dirty="0" err="1"/>
              <a:t>N.m</a:t>
            </a:r>
            <a:endParaRPr lang="en-US" dirty="0"/>
          </a:p>
          <a:p>
            <a:r>
              <a:rPr lang="en-US" dirty="0" smtClean="0"/>
              <a:t>-No-load </a:t>
            </a:r>
            <a:r>
              <a:rPr lang="en-US" dirty="0"/>
              <a:t>current: 50mA</a:t>
            </a:r>
          </a:p>
        </p:txBody>
      </p:sp>
      <p:sp>
        <p:nvSpPr>
          <p:cNvPr id="12" name="Rectangle 11"/>
          <p:cNvSpPr/>
          <p:nvPr/>
        </p:nvSpPr>
        <p:spPr>
          <a:xfrm>
            <a:off x="1025356" y="2920609"/>
            <a:ext cx="6096000" cy="923330"/>
          </a:xfrm>
          <a:prstGeom prst="rect">
            <a:avLst/>
          </a:prstGeom>
        </p:spPr>
        <p:txBody>
          <a:bodyPr>
            <a:spAutoFit/>
          </a:bodyPr>
          <a:lstStyle/>
          <a:p>
            <a:r>
              <a:rPr lang="en-US" dirty="0"/>
              <a:t>The JGA25-370 motor is a popular choice for applications requiring high torque at low speeds. Great for robot car model projects</a:t>
            </a:r>
          </a:p>
        </p:txBody>
      </p:sp>
      <p:sp>
        <p:nvSpPr>
          <p:cNvPr id="16" name="Rectangle 15"/>
          <p:cNvSpPr/>
          <p:nvPr/>
        </p:nvSpPr>
        <p:spPr>
          <a:xfrm>
            <a:off x="8182845" y="3187405"/>
            <a:ext cx="2264723" cy="369332"/>
          </a:xfrm>
          <a:prstGeom prst="rect">
            <a:avLst/>
          </a:prstGeom>
        </p:spPr>
        <p:txBody>
          <a:bodyPr wrap="none">
            <a:spAutoFit/>
          </a:bodyPr>
          <a:lstStyle/>
          <a:p>
            <a:r>
              <a:rPr lang="en-US" dirty="0"/>
              <a:t>Motor JGA25 130RPM</a:t>
            </a:r>
          </a:p>
        </p:txBody>
      </p:sp>
      <p:pic>
        <p:nvPicPr>
          <p:cNvPr id="30" name="Picture 29"/>
          <p:cNvPicPr/>
          <p:nvPr/>
        </p:nvPicPr>
        <p:blipFill>
          <a:blip r:embed="rId4">
            <a:extLst>
              <a:ext uri="{28A0092B-C50C-407E-A947-70E740481C1C}">
                <a14:useLocalDpi xmlns:a14="http://schemas.microsoft.com/office/drawing/2010/main" val="0"/>
              </a:ext>
            </a:extLst>
          </a:blip>
          <a:srcRect/>
          <a:stretch>
            <a:fillRect/>
          </a:stretch>
        </p:blipFill>
        <p:spPr bwMode="auto">
          <a:xfrm>
            <a:off x="8297938" y="4018402"/>
            <a:ext cx="2065655" cy="2217420"/>
          </a:xfrm>
          <a:prstGeom prst="rect">
            <a:avLst/>
          </a:prstGeom>
          <a:noFill/>
        </p:spPr>
      </p:pic>
      <p:sp>
        <p:nvSpPr>
          <p:cNvPr id="18" name="Rectangle 17"/>
          <p:cNvSpPr/>
          <p:nvPr/>
        </p:nvSpPr>
        <p:spPr>
          <a:xfrm>
            <a:off x="7856728" y="6227821"/>
            <a:ext cx="3139001" cy="369332"/>
          </a:xfrm>
          <a:prstGeom prst="rect">
            <a:avLst/>
          </a:prstGeom>
        </p:spPr>
        <p:txBody>
          <a:bodyPr wrap="none">
            <a:spAutoFit/>
          </a:bodyPr>
          <a:lstStyle/>
          <a:p>
            <a:r>
              <a:rPr lang="en-US" dirty="0"/>
              <a:t>Wheel Hex Joint 68mm– Type 3</a:t>
            </a:r>
          </a:p>
        </p:txBody>
      </p:sp>
      <p:sp>
        <p:nvSpPr>
          <p:cNvPr id="20" name="Rectangle 19"/>
          <p:cNvSpPr/>
          <p:nvPr/>
        </p:nvSpPr>
        <p:spPr>
          <a:xfrm>
            <a:off x="1000947" y="4566260"/>
            <a:ext cx="6096000" cy="923330"/>
          </a:xfrm>
          <a:prstGeom prst="rect">
            <a:avLst/>
          </a:prstGeom>
        </p:spPr>
        <p:txBody>
          <a:bodyPr>
            <a:spAutoFit/>
          </a:bodyPr>
          <a:lstStyle/>
          <a:p>
            <a:r>
              <a:rPr lang="en-US" dirty="0"/>
              <a:t>Choose Wheel Hex Joint 68mm– Type 3 for this project. </a:t>
            </a:r>
          </a:p>
          <a:p>
            <a:r>
              <a:rPr lang="en-US" dirty="0"/>
              <a:t>The wheel uses a common hexagon joint (12mm) which is easy to assemble and apply to the design. </a:t>
            </a:r>
          </a:p>
        </p:txBody>
      </p:sp>
      <p:sp>
        <p:nvSpPr>
          <p:cNvPr id="23" name="Rectangle 22"/>
          <p:cNvSpPr/>
          <p:nvPr/>
        </p:nvSpPr>
        <p:spPr>
          <a:xfrm>
            <a:off x="1025356" y="5396824"/>
            <a:ext cx="6096000" cy="1200329"/>
          </a:xfrm>
          <a:prstGeom prst="rect">
            <a:avLst/>
          </a:prstGeom>
        </p:spPr>
        <p:txBody>
          <a:bodyPr>
            <a:spAutoFit/>
          </a:bodyPr>
          <a:lstStyle/>
          <a:p>
            <a:r>
              <a:rPr lang="en-US" b="1" dirty="0"/>
              <a:t>Datasheet:</a:t>
            </a:r>
          </a:p>
          <a:p>
            <a:r>
              <a:rPr lang="en-US" dirty="0" smtClean="0"/>
              <a:t>-Material</a:t>
            </a:r>
            <a:r>
              <a:rPr lang="en-US" dirty="0"/>
              <a:t>: Hard plastic, foam padding, good rubber.</a:t>
            </a:r>
          </a:p>
          <a:p>
            <a:r>
              <a:rPr lang="en-US" dirty="0" smtClean="0"/>
              <a:t>-Diameter</a:t>
            </a:r>
            <a:r>
              <a:rPr lang="en-US" dirty="0"/>
              <a:t>: 68mm.</a:t>
            </a:r>
          </a:p>
          <a:p>
            <a:r>
              <a:rPr lang="en-US" dirty="0" smtClean="0"/>
              <a:t>-Wheel </a:t>
            </a:r>
            <a:r>
              <a:rPr lang="en-US" dirty="0"/>
              <a:t>width: 27mm</a:t>
            </a:r>
          </a:p>
        </p:txBody>
      </p:sp>
      <p:sp>
        <p:nvSpPr>
          <p:cNvPr id="35" name="TextBox 34"/>
          <p:cNvSpPr txBox="1"/>
          <p:nvPr/>
        </p:nvSpPr>
        <p:spPr>
          <a:xfrm>
            <a:off x="1025356" y="4167104"/>
            <a:ext cx="1802096" cy="461665"/>
          </a:xfrm>
          <a:prstGeom prst="rect">
            <a:avLst/>
          </a:prstGeom>
          <a:noFill/>
        </p:spPr>
        <p:txBody>
          <a:bodyPr wrap="none" rtlCol="0">
            <a:spAutoFit/>
          </a:bodyPr>
          <a:lstStyle/>
          <a:p>
            <a:r>
              <a:rPr lang="en-US" sz="2400" b="1" dirty="0" smtClean="0"/>
              <a:t>Select </a:t>
            </a:r>
            <a:r>
              <a:rPr lang="en-US" sz="2400" b="1" dirty="0"/>
              <a:t>w</a:t>
            </a:r>
            <a:r>
              <a:rPr lang="en-US" sz="2400" b="1" dirty="0" smtClean="0"/>
              <a:t>heel</a:t>
            </a:r>
            <a:endParaRPr lang="en-US" sz="2400" dirty="0"/>
          </a:p>
        </p:txBody>
      </p:sp>
    </p:spTree>
    <p:extLst>
      <p:ext uri="{BB962C8B-B14F-4D97-AF65-F5344CB8AC3E}">
        <p14:creationId xmlns:p14="http://schemas.microsoft.com/office/powerpoint/2010/main" val="255710815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arn(inVertical)">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arn(inVertical)">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down)">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 grpId="0"/>
      <p:bldP spid="10" grpId="0"/>
      <p:bldP spid="12" grpId="0"/>
      <p:bldP spid="16" grpId="0"/>
      <p:bldP spid="18" grpId="0"/>
      <p:bldP spid="20" grpId="0"/>
      <p:bldP spid="23"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3699795" cy="738664"/>
          </a:xfrm>
          <a:prstGeom prst="rect">
            <a:avLst/>
          </a:prstGeom>
          <a:noFill/>
        </p:spPr>
        <p:txBody>
          <a:bodyPr wrap="none" rtlCol="0">
            <a:spAutoFit/>
          </a:bodyPr>
          <a:lstStyle/>
          <a:p>
            <a:pPr lvl="0"/>
            <a:r>
              <a:rPr lang="en-US" sz="2400" b="1" dirty="0" smtClean="0"/>
              <a:t>III: Design and Construction</a:t>
            </a:r>
            <a:endParaRPr lang="en-US" sz="2400" b="1" dirty="0"/>
          </a:p>
          <a:p>
            <a:endParaRPr lang="en-US" dirty="0"/>
          </a:p>
        </p:txBody>
      </p:sp>
      <p:pic>
        <p:nvPicPr>
          <p:cNvPr id="19" name="Picture 18"/>
          <p:cNvPicPr/>
          <p:nvPr/>
        </p:nvPicPr>
        <p:blipFill>
          <a:blip r:embed="rId3">
            <a:extLst>
              <a:ext uri="{28A0092B-C50C-407E-A947-70E740481C1C}">
                <a14:useLocalDpi xmlns:a14="http://schemas.microsoft.com/office/drawing/2010/main" val="0"/>
              </a:ext>
            </a:extLst>
          </a:blip>
          <a:stretch>
            <a:fillRect/>
          </a:stretch>
        </p:blipFill>
        <p:spPr>
          <a:xfrm>
            <a:off x="3040048" y="1696101"/>
            <a:ext cx="6058535" cy="4219575"/>
          </a:xfrm>
          <a:prstGeom prst="rect">
            <a:avLst/>
          </a:prstGeom>
        </p:spPr>
      </p:pic>
      <p:sp>
        <p:nvSpPr>
          <p:cNvPr id="2" name="Rectangle 1"/>
          <p:cNvSpPr/>
          <p:nvPr/>
        </p:nvSpPr>
        <p:spPr>
          <a:xfrm>
            <a:off x="709590" y="889321"/>
            <a:ext cx="3775650" cy="461665"/>
          </a:xfrm>
          <a:prstGeom prst="rect">
            <a:avLst/>
          </a:prstGeom>
        </p:spPr>
        <p:txBody>
          <a:bodyPr wrap="none">
            <a:spAutoFit/>
          </a:bodyPr>
          <a:lstStyle/>
          <a:p>
            <a:pPr algn="ctr">
              <a:spcAft>
                <a:spcPts val="1000"/>
              </a:spcAft>
              <a:tabLst>
                <a:tab pos="285750" algn="l"/>
              </a:tabLst>
            </a:pPr>
            <a:r>
              <a:rPr lang="en-US" sz="2400" b="1" dirty="0">
                <a:solidFill>
                  <a:srgbClr val="000000"/>
                </a:solidFill>
                <a:ea typeface="SimSun" panose="02010600030101010101" pitchFamily="2" charset="-122"/>
              </a:rPr>
              <a:t>Block diagram of the system</a:t>
            </a:r>
            <a:endParaRPr lang="en-US" sz="2400" b="1" dirty="0">
              <a:solidFill>
                <a:srgbClr val="000000"/>
              </a:solidFill>
              <a:effectLst/>
              <a:ea typeface="SimSun" panose="02010600030101010101" pitchFamily="2" charset="-122"/>
            </a:endParaRPr>
          </a:p>
        </p:txBody>
      </p:sp>
    </p:spTree>
    <p:extLst>
      <p:ext uri="{BB962C8B-B14F-4D97-AF65-F5344CB8AC3E}">
        <p14:creationId xmlns:p14="http://schemas.microsoft.com/office/powerpoint/2010/main" val="209699234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3699795" cy="738664"/>
          </a:xfrm>
          <a:prstGeom prst="rect">
            <a:avLst/>
          </a:prstGeom>
          <a:noFill/>
        </p:spPr>
        <p:txBody>
          <a:bodyPr wrap="none" rtlCol="0">
            <a:spAutoFit/>
          </a:bodyPr>
          <a:lstStyle/>
          <a:p>
            <a:pPr lvl="0"/>
            <a:r>
              <a:rPr lang="en-US" sz="2400" b="1" dirty="0" smtClean="0"/>
              <a:t>III: Design and Construction</a:t>
            </a:r>
            <a:endParaRPr lang="en-US" sz="2400" b="1" dirty="0"/>
          </a:p>
          <a:p>
            <a:endParaRPr lang="en-US" dirty="0"/>
          </a:p>
        </p:txBody>
      </p:sp>
      <p:pic>
        <p:nvPicPr>
          <p:cNvPr id="16" name="Picture 15"/>
          <p:cNvPicPr/>
          <p:nvPr/>
        </p:nvPicPr>
        <p:blipFill>
          <a:blip r:embed="rId3"/>
          <a:stretch>
            <a:fillRect/>
          </a:stretch>
        </p:blipFill>
        <p:spPr>
          <a:xfrm>
            <a:off x="2746650" y="1696101"/>
            <a:ext cx="6111240" cy="4027170"/>
          </a:xfrm>
          <a:prstGeom prst="rect">
            <a:avLst/>
          </a:prstGeom>
        </p:spPr>
      </p:pic>
      <p:sp>
        <p:nvSpPr>
          <p:cNvPr id="4" name="TextBox 3"/>
          <p:cNvSpPr txBox="1"/>
          <p:nvPr/>
        </p:nvSpPr>
        <p:spPr>
          <a:xfrm>
            <a:off x="1010194" y="1018903"/>
            <a:ext cx="3080267" cy="461665"/>
          </a:xfrm>
          <a:prstGeom prst="rect">
            <a:avLst/>
          </a:prstGeom>
          <a:noFill/>
        </p:spPr>
        <p:txBody>
          <a:bodyPr wrap="none" rtlCol="0">
            <a:spAutoFit/>
          </a:bodyPr>
          <a:lstStyle/>
          <a:p>
            <a:r>
              <a:rPr lang="vi-VN" sz="2400" b="1" dirty="0"/>
              <a:t>System wiring </a:t>
            </a:r>
            <a:r>
              <a:rPr lang="vi-VN" sz="2400" b="1" dirty="0" smtClean="0"/>
              <a:t>diagram</a:t>
            </a:r>
            <a:endParaRPr lang="en-US" sz="2400" b="1" dirty="0"/>
          </a:p>
        </p:txBody>
      </p:sp>
    </p:spTree>
    <p:extLst>
      <p:ext uri="{BB962C8B-B14F-4D97-AF65-F5344CB8AC3E}">
        <p14:creationId xmlns:p14="http://schemas.microsoft.com/office/powerpoint/2010/main" val="291352516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arn(inVertical)">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3699795" cy="738664"/>
          </a:xfrm>
          <a:prstGeom prst="rect">
            <a:avLst/>
          </a:prstGeom>
          <a:noFill/>
        </p:spPr>
        <p:txBody>
          <a:bodyPr wrap="none" rtlCol="0">
            <a:spAutoFit/>
          </a:bodyPr>
          <a:lstStyle/>
          <a:p>
            <a:pPr lvl="0"/>
            <a:r>
              <a:rPr lang="en-US" sz="2400" b="1" dirty="0" smtClean="0"/>
              <a:t>III: Design and Construction</a:t>
            </a:r>
            <a:endParaRPr lang="en-US" sz="2400" b="1" dirty="0"/>
          </a:p>
          <a:p>
            <a:endParaRPr lang="en-US" dirty="0"/>
          </a:p>
        </p:txBody>
      </p:sp>
      <p:sp>
        <p:nvSpPr>
          <p:cNvPr id="4" name="TextBox 3"/>
          <p:cNvSpPr txBox="1"/>
          <p:nvPr/>
        </p:nvSpPr>
        <p:spPr>
          <a:xfrm>
            <a:off x="1010194" y="1018903"/>
            <a:ext cx="3455433" cy="461665"/>
          </a:xfrm>
          <a:prstGeom prst="rect">
            <a:avLst/>
          </a:prstGeom>
          <a:noFill/>
        </p:spPr>
        <p:txBody>
          <a:bodyPr wrap="none" rtlCol="0">
            <a:spAutoFit/>
          </a:bodyPr>
          <a:lstStyle/>
          <a:p>
            <a:r>
              <a:rPr lang="en-US" sz="2400" b="1" dirty="0" smtClean="0"/>
              <a:t>R</a:t>
            </a:r>
            <a:r>
              <a:rPr lang="vi-VN" sz="2400" b="1" dirty="0" smtClean="0"/>
              <a:t>obot </a:t>
            </a:r>
            <a:r>
              <a:rPr lang="vi-VN" sz="2400" b="1" dirty="0"/>
              <a:t>design on software</a:t>
            </a:r>
            <a:endParaRPr lang="en-US" sz="2400" b="1" dirty="0"/>
          </a:p>
        </p:txBody>
      </p:sp>
      <p:pic>
        <p:nvPicPr>
          <p:cNvPr id="17" name="Picture 16"/>
          <p:cNvPicPr/>
          <p:nvPr/>
        </p:nvPicPr>
        <p:blipFill>
          <a:blip r:embed="rId3"/>
          <a:stretch>
            <a:fillRect/>
          </a:stretch>
        </p:blipFill>
        <p:spPr>
          <a:xfrm>
            <a:off x="1734271" y="2055821"/>
            <a:ext cx="4051935" cy="2908935"/>
          </a:xfrm>
          <a:prstGeom prst="rect">
            <a:avLst/>
          </a:prstGeom>
        </p:spPr>
      </p:pic>
      <p:pic>
        <p:nvPicPr>
          <p:cNvPr id="18" name="Picture 17"/>
          <p:cNvPicPr/>
          <p:nvPr/>
        </p:nvPicPr>
        <p:blipFill>
          <a:blip r:embed="rId4">
            <a:extLst>
              <a:ext uri="{28A0092B-C50C-407E-A947-70E740481C1C}">
                <a14:useLocalDpi xmlns:a14="http://schemas.microsoft.com/office/drawing/2010/main" val="0"/>
              </a:ext>
            </a:extLst>
          </a:blip>
          <a:srcRect/>
          <a:stretch>
            <a:fillRect/>
          </a:stretch>
        </p:blipFill>
        <p:spPr bwMode="auto">
          <a:xfrm>
            <a:off x="6151685" y="1696101"/>
            <a:ext cx="3795395" cy="3352800"/>
          </a:xfrm>
          <a:prstGeom prst="rect">
            <a:avLst/>
          </a:prstGeom>
          <a:noFill/>
        </p:spPr>
      </p:pic>
      <p:sp>
        <p:nvSpPr>
          <p:cNvPr id="6" name="Rectangle 5"/>
          <p:cNvSpPr/>
          <p:nvPr/>
        </p:nvSpPr>
        <p:spPr>
          <a:xfrm>
            <a:off x="2519094" y="5160220"/>
            <a:ext cx="2375202" cy="369332"/>
          </a:xfrm>
          <a:prstGeom prst="rect">
            <a:avLst/>
          </a:prstGeom>
        </p:spPr>
        <p:txBody>
          <a:bodyPr wrap="none">
            <a:spAutoFit/>
          </a:bodyPr>
          <a:lstStyle/>
          <a:p>
            <a:r>
              <a:rPr lang="en-US" b="1" dirty="0"/>
              <a:t>Overall Robot Drawing</a:t>
            </a:r>
          </a:p>
        </p:txBody>
      </p:sp>
      <p:sp>
        <p:nvSpPr>
          <p:cNvPr id="9" name="Rectangle 8"/>
          <p:cNvSpPr/>
          <p:nvPr/>
        </p:nvSpPr>
        <p:spPr>
          <a:xfrm>
            <a:off x="6595908" y="5160220"/>
            <a:ext cx="2467470" cy="369332"/>
          </a:xfrm>
          <a:prstGeom prst="rect">
            <a:avLst/>
          </a:prstGeom>
        </p:spPr>
        <p:txBody>
          <a:bodyPr wrap="none">
            <a:spAutoFit/>
          </a:bodyPr>
          <a:lstStyle/>
          <a:p>
            <a:r>
              <a:rPr lang="en-US" b="1" dirty="0"/>
              <a:t>Robot drawing top view</a:t>
            </a:r>
          </a:p>
        </p:txBody>
      </p:sp>
    </p:spTree>
    <p:extLst>
      <p:ext uri="{BB962C8B-B14F-4D97-AF65-F5344CB8AC3E}">
        <p14:creationId xmlns:p14="http://schemas.microsoft.com/office/powerpoint/2010/main" val="115629345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arn(inVertic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wipe(down)">
                                      <p:cBhvr>
                                        <p:cTn id="28" dur="500"/>
                                        <p:tgtEl>
                                          <p:spTgt spid="6">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arn(inVertical)">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arn(inVertical)">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0801906" y="3362106"/>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429236" y="2256370"/>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flipV="1">
            <a:off x="10993349" y="1259642"/>
            <a:ext cx="205112" cy="1847463"/>
            <a:chOff x="2133600" y="805742"/>
            <a:chExt cx="170688" cy="1537408"/>
          </a:xfrm>
        </p:grpSpPr>
        <p:sp>
          <p:nvSpPr>
            <p:cNvPr id="46" name="椭圆 45"/>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7" name="直接连接符 46"/>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3731431" y="3828622"/>
            <a:ext cx="5166107" cy="646331"/>
          </a:xfrm>
          <a:prstGeom prst="rect">
            <a:avLst/>
          </a:prstGeom>
        </p:spPr>
        <p:txBody>
          <a:bodyPr wrap="square">
            <a:spAutoFit/>
          </a:bodyPr>
          <a:lstStyle/>
          <a:p>
            <a:pPr algn="ctr"/>
            <a:r>
              <a:rPr lang="zh-CN" altLang="en-US" sz="1200" dirty="0">
                <a:solidFill>
                  <a:schemeClr val="bg1"/>
                </a:solidFill>
                <a:latin typeface="Montserrat SemiBold" panose="00000700000000000000" pitchFamily="2" charset="0"/>
              </a:rPr>
              <a:t>Business Report of Company Department Report of Company Department</a:t>
            </a:r>
          </a:p>
          <a:p>
            <a:pPr algn="ctr"/>
            <a:endParaRPr lang="zh-CN" altLang="en-US" sz="1200" dirty="0">
              <a:solidFill>
                <a:schemeClr val="bg1"/>
              </a:solidFill>
              <a:latin typeface="Montserrat SemiBold" panose="00000700000000000000" pitchFamily="2" charset="0"/>
            </a:endParaRPr>
          </a:p>
        </p:txBody>
      </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7" name="TextBox 6"/>
          <p:cNvSpPr txBox="1"/>
          <p:nvPr/>
        </p:nvSpPr>
        <p:spPr>
          <a:xfrm>
            <a:off x="1324021" y="484531"/>
            <a:ext cx="4494372" cy="800219"/>
          </a:xfrm>
          <a:prstGeom prst="rect">
            <a:avLst/>
          </a:prstGeom>
          <a:noFill/>
        </p:spPr>
        <p:txBody>
          <a:bodyPr wrap="none" rtlCol="0">
            <a:spAutoFit/>
          </a:bodyPr>
          <a:lstStyle/>
          <a:p>
            <a:r>
              <a:rPr lang="en-US" sz="2800" b="1" dirty="0">
                <a:solidFill>
                  <a:schemeClr val="tx2"/>
                </a:solidFill>
              </a:rPr>
              <a:t>Project Presentation Content</a:t>
            </a:r>
          </a:p>
          <a:p>
            <a:endParaRPr lang="en-US" dirty="0"/>
          </a:p>
        </p:txBody>
      </p:sp>
      <p:sp>
        <p:nvSpPr>
          <p:cNvPr id="12" name="TextBox 11"/>
          <p:cNvSpPr txBox="1"/>
          <p:nvPr/>
        </p:nvSpPr>
        <p:spPr>
          <a:xfrm>
            <a:off x="1300995" y="1091154"/>
            <a:ext cx="9606797" cy="461665"/>
          </a:xfrm>
          <a:prstGeom prst="rect">
            <a:avLst/>
          </a:prstGeom>
          <a:noFill/>
        </p:spPr>
        <p:txBody>
          <a:bodyPr wrap="none" rtlCol="0">
            <a:spAutoFit/>
          </a:bodyPr>
          <a:lstStyle/>
          <a:p>
            <a:r>
              <a:rPr lang="en-US" sz="2400" dirty="0"/>
              <a:t>I</a:t>
            </a:r>
            <a:r>
              <a:rPr lang="en-US" sz="2400" dirty="0" smtClean="0"/>
              <a:t>:   Reasons </a:t>
            </a:r>
            <a:r>
              <a:rPr lang="en-US" sz="2400" dirty="0"/>
              <a:t>for choosing the topic, purpose and requirements of the </a:t>
            </a:r>
            <a:r>
              <a:rPr lang="en-US" sz="2400" dirty="0" smtClean="0"/>
              <a:t>project</a:t>
            </a:r>
            <a:endParaRPr lang="en-US" sz="2400" dirty="0"/>
          </a:p>
        </p:txBody>
      </p:sp>
      <p:sp>
        <p:nvSpPr>
          <p:cNvPr id="13" name="TextBox 12"/>
          <p:cNvSpPr txBox="1"/>
          <p:nvPr/>
        </p:nvSpPr>
        <p:spPr>
          <a:xfrm>
            <a:off x="1300995" y="2088130"/>
            <a:ext cx="6205097" cy="738664"/>
          </a:xfrm>
          <a:prstGeom prst="rect">
            <a:avLst/>
          </a:prstGeom>
          <a:noFill/>
        </p:spPr>
        <p:txBody>
          <a:bodyPr wrap="none" rtlCol="0">
            <a:spAutoFit/>
          </a:bodyPr>
          <a:lstStyle/>
          <a:p>
            <a:r>
              <a:rPr lang="en-US" sz="2400" dirty="0" smtClean="0"/>
              <a:t>II:  Design </a:t>
            </a:r>
            <a:r>
              <a:rPr lang="en-US" sz="2400" dirty="0"/>
              <a:t>and manufacture hardware structures</a:t>
            </a:r>
          </a:p>
          <a:p>
            <a:endParaRPr lang="en-US" dirty="0"/>
          </a:p>
        </p:txBody>
      </p:sp>
      <p:sp>
        <p:nvSpPr>
          <p:cNvPr id="15" name="TextBox 14"/>
          <p:cNvSpPr txBox="1"/>
          <p:nvPr/>
        </p:nvSpPr>
        <p:spPr>
          <a:xfrm>
            <a:off x="1286249" y="3175052"/>
            <a:ext cx="3337452" cy="738664"/>
          </a:xfrm>
          <a:prstGeom prst="rect">
            <a:avLst/>
          </a:prstGeom>
          <a:noFill/>
        </p:spPr>
        <p:txBody>
          <a:bodyPr wrap="none" rtlCol="0">
            <a:spAutoFit/>
          </a:bodyPr>
          <a:lstStyle/>
          <a:p>
            <a:r>
              <a:rPr lang="en-US" sz="2400" dirty="0" smtClean="0"/>
              <a:t>III: Algorithm </a:t>
            </a:r>
            <a:r>
              <a:rPr lang="en-US" sz="2400" dirty="0"/>
              <a:t>and Control</a:t>
            </a:r>
          </a:p>
          <a:p>
            <a:endParaRPr lang="en-US" dirty="0"/>
          </a:p>
        </p:txBody>
      </p:sp>
      <p:sp>
        <p:nvSpPr>
          <p:cNvPr id="16" name="TextBox 15"/>
          <p:cNvSpPr txBox="1"/>
          <p:nvPr/>
        </p:nvSpPr>
        <p:spPr>
          <a:xfrm>
            <a:off x="1259958" y="4151787"/>
            <a:ext cx="2014269" cy="738664"/>
          </a:xfrm>
          <a:prstGeom prst="rect">
            <a:avLst/>
          </a:prstGeom>
          <a:noFill/>
        </p:spPr>
        <p:txBody>
          <a:bodyPr wrap="none" rtlCol="0">
            <a:spAutoFit/>
          </a:bodyPr>
          <a:lstStyle/>
          <a:p>
            <a:r>
              <a:rPr lang="en-US" sz="2400" dirty="0" smtClean="0"/>
              <a:t>IV: Experiment</a:t>
            </a:r>
            <a:endParaRPr lang="en-US" sz="2400" dirty="0"/>
          </a:p>
          <a:p>
            <a:endParaRPr lang="en-US" dirty="0"/>
          </a:p>
        </p:txBody>
      </p:sp>
      <p:sp>
        <p:nvSpPr>
          <p:cNvPr id="17" name="TextBox 16"/>
          <p:cNvSpPr txBox="1"/>
          <p:nvPr/>
        </p:nvSpPr>
        <p:spPr>
          <a:xfrm>
            <a:off x="1286249" y="5166617"/>
            <a:ext cx="1932196" cy="738664"/>
          </a:xfrm>
          <a:prstGeom prst="rect">
            <a:avLst/>
          </a:prstGeom>
          <a:noFill/>
        </p:spPr>
        <p:txBody>
          <a:bodyPr wrap="none" rtlCol="0">
            <a:spAutoFit/>
          </a:bodyPr>
          <a:lstStyle/>
          <a:p>
            <a:r>
              <a:rPr lang="en-US" sz="2400" dirty="0"/>
              <a:t>V</a:t>
            </a:r>
            <a:r>
              <a:rPr lang="en-US" sz="2400" dirty="0" smtClean="0"/>
              <a:t>:  Conclusion</a:t>
            </a:r>
            <a:endParaRPr lang="en-US" sz="2400" dirty="0"/>
          </a:p>
          <a:p>
            <a:endParaRPr lang="en-US" dirty="0"/>
          </a:p>
        </p:txBody>
      </p:sp>
    </p:spTree>
    <p:extLst>
      <p:ext uri="{BB962C8B-B14F-4D97-AF65-F5344CB8AC3E}">
        <p14:creationId xmlns:p14="http://schemas.microsoft.com/office/powerpoint/2010/main" val="2609763148"/>
      </p:ext>
    </p:extLst>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ppt_x"/>
                                          </p:val>
                                        </p:tav>
                                        <p:tav tm="100000">
                                          <p:val>
                                            <p:strVal val="#ppt_x"/>
                                          </p:val>
                                        </p:tav>
                                      </p:tavLst>
                                    </p:anim>
                                    <p:anim calcmode="lin" valueType="num">
                                      <p:cBhvr additive="base">
                                        <p:cTn id="16" dur="500" fill="hold"/>
                                        <p:tgtEl>
                                          <p:spTgt spid="7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7">
                                            <p:txEl>
                                              <p:pRg st="0" end="0"/>
                                            </p:txEl>
                                          </p:spTgt>
                                        </p:tgtEl>
                                        <p:attrNameLst>
                                          <p:attrName>style.visibility</p:attrName>
                                        </p:attrNameLst>
                                      </p:cBhvr>
                                      <p:to>
                                        <p:strVal val="visible"/>
                                      </p:to>
                                    </p:set>
                                    <p:animEffect transition="in" filter="fade">
                                      <p:cBhvr>
                                        <p:cTn id="5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2" grpId="0"/>
      <p:bldP spid="13"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3699795" cy="738664"/>
          </a:xfrm>
          <a:prstGeom prst="rect">
            <a:avLst/>
          </a:prstGeom>
          <a:noFill/>
        </p:spPr>
        <p:txBody>
          <a:bodyPr wrap="none" rtlCol="0">
            <a:spAutoFit/>
          </a:bodyPr>
          <a:lstStyle/>
          <a:p>
            <a:pPr lvl="0"/>
            <a:r>
              <a:rPr lang="en-US" sz="2400" b="1" dirty="0" smtClean="0"/>
              <a:t>III: Design and Construction</a:t>
            </a:r>
            <a:endParaRPr lang="en-US" sz="2400" b="1" dirty="0"/>
          </a:p>
          <a:p>
            <a:endParaRPr lang="en-US" dirty="0"/>
          </a:p>
        </p:txBody>
      </p:sp>
      <p:sp>
        <p:nvSpPr>
          <p:cNvPr id="4" name="TextBox 3"/>
          <p:cNvSpPr txBox="1"/>
          <p:nvPr/>
        </p:nvSpPr>
        <p:spPr>
          <a:xfrm>
            <a:off x="1010194" y="1018903"/>
            <a:ext cx="3455433" cy="461665"/>
          </a:xfrm>
          <a:prstGeom prst="rect">
            <a:avLst/>
          </a:prstGeom>
          <a:noFill/>
        </p:spPr>
        <p:txBody>
          <a:bodyPr wrap="none" rtlCol="0">
            <a:spAutoFit/>
          </a:bodyPr>
          <a:lstStyle/>
          <a:p>
            <a:r>
              <a:rPr lang="en-US" sz="2400" b="1" dirty="0" smtClean="0"/>
              <a:t>R</a:t>
            </a:r>
            <a:r>
              <a:rPr lang="vi-VN" sz="2400" b="1" dirty="0" smtClean="0"/>
              <a:t>obot </a:t>
            </a:r>
            <a:r>
              <a:rPr lang="vi-VN" sz="2400" b="1" dirty="0"/>
              <a:t>design on software</a:t>
            </a:r>
            <a:endParaRPr lang="en-US" sz="2400" b="1" dirty="0"/>
          </a:p>
        </p:txBody>
      </p:sp>
      <p:sp>
        <p:nvSpPr>
          <p:cNvPr id="6" name="Rectangle 5"/>
          <p:cNvSpPr/>
          <p:nvPr/>
        </p:nvSpPr>
        <p:spPr>
          <a:xfrm>
            <a:off x="2353920" y="5160220"/>
            <a:ext cx="2666564" cy="369332"/>
          </a:xfrm>
          <a:prstGeom prst="rect">
            <a:avLst/>
          </a:prstGeom>
        </p:spPr>
        <p:txBody>
          <a:bodyPr wrap="none">
            <a:spAutoFit/>
          </a:bodyPr>
          <a:lstStyle/>
          <a:p>
            <a:r>
              <a:rPr lang="en-US" b="1" dirty="0"/>
              <a:t>Ball collection mechanism</a:t>
            </a:r>
          </a:p>
        </p:txBody>
      </p:sp>
      <p:sp>
        <p:nvSpPr>
          <p:cNvPr id="9" name="Rectangle 8"/>
          <p:cNvSpPr/>
          <p:nvPr/>
        </p:nvSpPr>
        <p:spPr>
          <a:xfrm>
            <a:off x="6595908" y="5160220"/>
            <a:ext cx="3070136" cy="369332"/>
          </a:xfrm>
          <a:prstGeom prst="rect">
            <a:avLst/>
          </a:prstGeom>
        </p:spPr>
        <p:txBody>
          <a:bodyPr wrap="none">
            <a:spAutoFit/>
          </a:bodyPr>
          <a:lstStyle/>
          <a:p>
            <a:r>
              <a:rPr lang="en-US" b="1" dirty="0"/>
              <a:t>Ball and accessory storage bin</a:t>
            </a:r>
          </a:p>
        </p:txBody>
      </p:sp>
      <p:pic>
        <p:nvPicPr>
          <p:cNvPr id="19" name="Picture 18"/>
          <p:cNvPicPr/>
          <p:nvPr/>
        </p:nvPicPr>
        <p:blipFill>
          <a:blip r:embed="rId3"/>
          <a:stretch>
            <a:fillRect/>
          </a:stretch>
        </p:blipFill>
        <p:spPr>
          <a:xfrm>
            <a:off x="2597415" y="1735305"/>
            <a:ext cx="1967230" cy="3077845"/>
          </a:xfrm>
          <a:prstGeom prst="rect">
            <a:avLst/>
          </a:prstGeom>
        </p:spPr>
      </p:pic>
      <p:pic>
        <p:nvPicPr>
          <p:cNvPr id="20" name="Picture 19"/>
          <p:cNvPicPr/>
          <p:nvPr/>
        </p:nvPicPr>
        <p:blipFill>
          <a:blip r:embed="rId4"/>
          <a:stretch>
            <a:fillRect/>
          </a:stretch>
        </p:blipFill>
        <p:spPr>
          <a:xfrm>
            <a:off x="5681097" y="2110892"/>
            <a:ext cx="4079875" cy="2466340"/>
          </a:xfrm>
          <a:prstGeom prst="rect">
            <a:avLst/>
          </a:prstGeom>
        </p:spPr>
      </p:pic>
    </p:spTree>
    <p:extLst>
      <p:ext uri="{BB962C8B-B14F-4D97-AF65-F5344CB8AC3E}">
        <p14:creationId xmlns:p14="http://schemas.microsoft.com/office/powerpoint/2010/main" val="339593992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3699795" cy="738664"/>
          </a:xfrm>
          <a:prstGeom prst="rect">
            <a:avLst/>
          </a:prstGeom>
          <a:noFill/>
        </p:spPr>
        <p:txBody>
          <a:bodyPr wrap="none" rtlCol="0">
            <a:spAutoFit/>
          </a:bodyPr>
          <a:lstStyle/>
          <a:p>
            <a:pPr lvl="0"/>
            <a:r>
              <a:rPr lang="en-US" sz="2400" b="1" dirty="0"/>
              <a:t>III: Design and Construction</a:t>
            </a:r>
          </a:p>
          <a:p>
            <a:endParaRPr lang="en-US" dirty="0"/>
          </a:p>
        </p:txBody>
      </p:sp>
      <p:sp>
        <p:nvSpPr>
          <p:cNvPr id="6" name="TextBox 5"/>
          <p:cNvSpPr txBox="1"/>
          <p:nvPr/>
        </p:nvSpPr>
        <p:spPr>
          <a:xfrm>
            <a:off x="455005" y="815376"/>
            <a:ext cx="2282741" cy="461665"/>
          </a:xfrm>
          <a:prstGeom prst="rect">
            <a:avLst/>
          </a:prstGeom>
          <a:noFill/>
        </p:spPr>
        <p:txBody>
          <a:bodyPr wrap="none" rtlCol="0">
            <a:spAutoFit/>
          </a:bodyPr>
          <a:lstStyle/>
          <a:p>
            <a:pPr lvl="1"/>
            <a:r>
              <a:rPr lang="vi-VN" sz="2400" b="1" dirty="0"/>
              <a:t>Construction</a:t>
            </a:r>
            <a:endParaRPr lang="en-US" sz="2400" dirty="0"/>
          </a:p>
        </p:txBody>
      </p:sp>
      <p:sp>
        <p:nvSpPr>
          <p:cNvPr id="2" name="Rectangle 1"/>
          <p:cNvSpPr/>
          <p:nvPr/>
        </p:nvSpPr>
        <p:spPr>
          <a:xfrm>
            <a:off x="960732" y="1255805"/>
            <a:ext cx="5394115" cy="2862322"/>
          </a:xfrm>
          <a:prstGeom prst="rect">
            <a:avLst/>
          </a:prstGeom>
        </p:spPr>
        <p:txBody>
          <a:bodyPr wrap="square">
            <a:spAutoFit/>
          </a:bodyPr>
          <a:lstStyle/>
          <a:p>
            <a:pPr>
              <a:lnSpc>
                <a:spcPct val="150000"/>
              </a:lnSpc>
              <a:tabLst>
                <a:tab pos="285750" algn="l"/>
              </a:tabLst>
            </a:pPr>
            <a:r>
              <a:rPr lang="en-US" sz="2000" dirty="0" smtClean="0">
                <a:ea typeface="SimSun" panose="02010600030101010101" pitchFamily="2" charset="-122"/>
              </a:rPr>
              <a:t>Step 1: Choose </a:t>
            </a:r>
            <a:r>
              <a:rPr lang="en-US" sz="2000" dirty="0">
                <a:ea typeface="SimSun" panose="02010600030101010101" pitchFamily="2" charset="-122"/>
              </a:rPr>
              <a:t>materials for the robot </a:t>
            </a:r>
            <a:r>
              <a:rPr lang="en-US" sz="2000" dirty="0" smtClean="0">
                <a:ea typeface="SimSun" panose="02010600030101010101" pitchFamily="2" charset="-122"/>
              </a:rPr>
              <a:t>in the </a:t>
            </a:r>
            <a:r>
              <a:rPr lang="en-US" sz="2000" dirty="0">
                <a:ea typeface="SimSun" panose="02010600030101010101" pitchFamily="2" charset="-122"/>
              </a:rPr>
              <a:t>topic we will use mica because </a:t>
            </a:r>
            <a:r>
              <a:rPr lang="en-US" sz="2000" dirty="0" smtClean="0">
                <a:ea typeface="SimSun" panose="02010600030101010101" pitchFamily="2" charset="-122"/>
              </a:rPr>
              <a:t>it </a:t>
            </a:r>
            <a:r>
              <a:rPr lang="en-US" sz="2000" dirty="0">
                <a:ea typeface="SimSun" panose="02010600030101010101" pitchFamily="2" charset="-122"/>
              </a:rPr>
              <a:t>is easy to buy, not too heavy</a:t>
            </a:r>
            <a:r>
              <a:rPr lang="vi-VN" sz="2000" dirty="0" smtClean="0">
                <a:ea typeface="SimSun" panose="02010600030101010101" pitchFamily="2" charset="-122"/>
              </a:rPr>
              <a:t>.</a:t>
            </a:r>
            <a:endParaRPr lang="en-US" sz="2000" dirty="0" smtClean="0">
              <a:ea typeface="SimSun" panose="02010600030101010101" pitchFamily="2" charset="-122"/>
            </a:endParaRPr>
          </a:p>
          <a:p>
            <a:pPr>
              <a:lnSpc>
                <a:spcPct val="150000"/>
              </a:lnSpc>
              <a:tabLst>
                <a:tab pos="285750" algn="l"/>
              </a:tabLst>
            </a:pPr>
            <a:r>
              <a:rPr lang="en-US" sz="2000" dirty="0"/>
              <a:t>Step 2: Choose the size of the robot to proceed to cut mica and assemble according to the desired size: Robot frame has a size of 30x45cm</a:t>
            </a:r>
            <a:r>
              <a:rPr lang="vi-VN" sz="2000" dirty="0" smtClean="0"/>
              <a:t>.</a:t>
            </a:r>
            <a:endParaRPr lang="en-US" sz="2000" dirty="0" smtClean="0"/>
          </a:p>
        </p:txBody>
      </p:sp>
      <p:pic>
        <p:nvPicPr>
          <p:cNvPr id="23" name="Picture 22"/>
          <p:cNvPicPr/>
          <p:nvPr/>
        </p:nvPicPr>
        <p:blipFill>
          <a:blip r:embed="rId3"/>
          <a:stretch>
            <a:fillRect/>
          </a:stretch>
        </p:blipFill>
        <p:spPr>
          <a:xfrm>
            <a:off x="6647361" y="949503"/>
            <a:ext cx="3154398" cy="2509513"/>
          </a:xfrm>
          <a:prstGeom prst="rect">
            <a:avLst/>
          </a:prstGeom>
        </p:spPr>
      </p:pic>
      <p:sp>
        <p:nvSpPr>
          <p:cNvPr id="8" name="Rectangle 7"/>
          <p:cNvSpPr/>
          <p:nvPr/>
        </p:nvSpPr>
        <p:spPr>
          <a:xfrm>
            <a:off x="7546265" y="3459016"/>
            <a:ext cx="1356590" cy="369332"/>
          </a:xfrm>
          <a:prstGeom prst="rect">
            <a:avLst/>
          </a:prstGeom>
        </p:spPr>
        <p:txBody>
          <a:bodyPr wrap="none">
            <a:spAutoFit/>
          </a:bodyPr>
          <a:lstStyle/>
          <a:p>
            <a:r>
              <a:rPr lang="en-US" dirty="0"/>
              <a:t>Robot frame</a:t>
            </a:r>
          </a:p>
        </p:txBody>
      </p:sp>
      <p:pic>
        <p:nvPicPr>
          <p:cNvPr id="20" name="Picture 19"/>
          <p:cNvPicPr/>
          <p:nvPr/>
        </p:nvPicPr>
        <p:blipFill>
          <a:blip r:embed="rId4"/>
          <a:stretch>
            <a:fillRect/>
          </a:stretch>
        </p:blipFill>
        <p:spPr>
          <a:xfrm>
            <a:off x="6772167" y="3927225"/>
            <a:ext cx="2815970" cy="2271299"/>
          </a:xfrm>
          <a:prstGeom prst="rect">
            <a:avLst/>
          </a:prstGeom>
        </p:spPr>
      </p:pic>
      <p:sp>
        <p:nvSpPr>
          <p:cNvPr id="10" name="Rectangle 9"/>
          <p:cNvSpPr/>
          <p:nvPr/>
        </p:nvSpPr>
        <p:spPr>
          <a:xfrm>
            <a:off x="7494675" y="6297401"/>
            <a:ext cx="1370953" cy="369332"/>
          </a:xfrm>
          <a:prstGeom prst="rect">
            <a:avLst/>
          </a:prstGeom>
        </p:spPr>
        <p:txBody>
          <a:bodyPr wrap="none">
            <a:spAutoFit/>
          </a:bodyPr>
          <a:lstStyle/>
          <a:p>
            <a:r>
              <a:rPr lang="en-US" dirty="0"/>
              <a:t>Robot wheel</a:t>
            </a:r>
          </a:p>
        </p:txBody>
      </p:sp>
      <p:sp>
        <p:nvSpPr>
          <p:cNvPr id="4" name="TextBox 3"/>
          <p:cNvSpPr txBox="1"/>
          <p:nvPr/>
        </p:nvSpPr>
        <p:spPr>
          <a:xfrm>
            <a:off x="960732" y="4690872"/>
            <a:ext cx="5455211" cy="1015663"/>
          </a:xfrm>
          <a:prstGeom prst="rect">
            <a:avLst/>
          </a:prstGeom>
          <a:noFill/>
        </p:spPr>
        <p:txBody>
          <a:bodyPr wrap="none" rtlCol="0">
            <a:spAutoFit/>
          </a:bodyPr>
          <a:lstStyle/>
          <a:p>
            <a:r>
              <a:rPr lang="vi-VN" sz="2000" dirty="0"/>
              <a:t>Step 3: Install the wheels, mount the motor to the </a:t>
            </a:r>
            <a:endParaRPr lang="en-US" sz="2000" dirty="0" smtClean="0"/>
          </a:p>
          <a:p>
            <a:r>
              <a:rPr lang="vi-VN" sz="2000" dirty="0" smtClean="0"/>
              <a:t>4</a:t>
            </a:r>
            <a:r>
              <a:rPr lang="en-US" sz="2000" dirty="0" smtClean="0"/>
              <a:t> </a:t>
            </a:r>
            <a:r>
              <a:rPr lang="vi-VN" sz="2000" dirty="0" smtClean="0"/>
              <a:t>motors </a:t>
            </a:r>
            <a:r>
              <a:rPr lang="vi-VN" sz="2000" dirty="0"/>
              <a:t>to make 4 wheels for the robot to move.</a:t>
            </a:r>
            <a:endParaRPr lang="en-US" sz="2000" dirty="0"/>
          </a:p>
          <a:p>
            <a:endParaRPr lang="en-US" sz="2000" dirty="0"/>
          </a:p>
        </p:txBody>
      </p:sp>
    </p:spTree>
    <p:extLst>
      <p:ext uri="{BB962C8B-B14F-4D97-AF65-F5344CB8AC3E}">
        <p14:creationId xmlns:p14="http://schemas.microsoft.com/office/powerpoint/2010/main" val="55701438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down)">
                                      <p:cBhvr>
                                        <p:cTn id="28" dur="500"/>
                                        <p:tgtEl>
                                          <p:spTgt spid="2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down)">
                                      <p:cBhvr>
                                        <p:cTn id="41" dur="500"/>
                                        <p:tgtEl>
                                          <p:spTgt spid="2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down)">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8" grpId="0"/>
      <p:bldP spid="10"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3699795" cy="738664"/>
          </a:xfrm>
          <a:prstGeom prst="rect">
            <a:avLst/>
          </a:prstGeom>
          <a:noFill/>
        </p:spPr>
        <p:txBody>
          <a:bodyPr wrap="none" rtlCol="0">
            <a:spAutoFit/>
          </a:bodyPr>
          <a:lstStyle/>
          <a:p>
            <a:pPr lvl="0"/>
            <a:r>
              <a:rPr lang="en-US" sz="2400" b="1" dirty="0"/>
              <a:t>III: Design and Construction</a:t>
            </a:r>
          </a:p>
          <a:p>
            <a:endParaRPr lang="en-US" dirty="0"/>
          </a:p>
        </p:txBody>
      </p:sp>
      <p:sp>
        <p:nvSpPr>
          <p:cNvPr id="6" name="TextBox 5"/>
          <p:cNvSpPr txBox="1"/>
          <p:nvPr/>
        </p:nvSpPr>
        <p:spPr>
          <a:xfrm>
            <a:off x="455005" y="815376"/>
            <a:ext cx="2282741" cy="461665"/>
          </a:xfrm>
          <a:prstGeom prst="rect">
            <a:avLst/>
          </a:prstGeom>
          <a:noFill/>
        </p:spPr>
        <p:txBody>
          <a:bodyPr wrap="none" rtlCol="0">
            <a:spAutoFit/>
          </a:bodyPr>
          <a:lstStyle/>
          <a:p>
            <a:pPr lvl="1"/>
            <a:r>
              <a:rPr lang="vi-VN" sz="2400" b="1" dirty="0"/>
              <a:t>Construction</a:t>
            </a:r>
            <a:endParaRPr lang="en-US" sz="2400" dirty="0"/>
          </a:p>
        </p:txBody>
      </p:sp>
      <p:pic>
        <p:nvPicPr>
          <p:cNvPr id="25" name="Picture 24"/>
          <p:cNvPicPr/>
          <p:nvPr/>
        </p:nvPicPr>
        <p:blipFill>
          <a:blip r:embed="rId3"/>
          <a:stretch>
            <a:fillRect/>
          </a:stretch>
        </p:blipFill>
        <p:spPr>
          <a:xfrm>
            <a:off x="7246156" y="1358681"/>
            <a:ext cx="3332771" cy="1394280"/>
          </a:xfrm>
          <a:prstGeom prst="rect">
            <a:avLst/>
          </a:prstGeom>
        </p:spPr>
      </p:pic>
      <p:sp>
        <p:nvSpPr>
          <p:cNvPr id="12" name="Rectangle 11"/>
          <p:cNvSpPr/>
          <p:nvPr/>
        </p:nvSpPr>
        <p:spPr>
          <a:xfrm>
            <a:off x="7522715" y="2898505"/>
            <a:ext cx="2667140" cy="369332"/>
          </a:xfrm>
          <a:prstGeom prst="rect">
            <a:avLst/>
          </a:prstGeom>
        </p:spPr>
        <p:txBody>
          <a:bodyPr wrap="none">
            <a:spAutoFit/>
          </a:bodyPr>
          <a:lstStyle/>
          <a:p>
            <a:r>
              <a:rPr lang="en-US" b="1" dirty="0"/>
              <a:t>Component compartment</a:t>
            </a:r>
          </a:p>
        </p:txBody>
      </p:sp>
      <p:pic>
        <p:nvPicPr>
          <p:cNvPr id="26" name="Picture 25"/>
          <p:cNvPicPr/>
          <p:nvPr/>
        </p:nvPicPr>
        <p:blipFill>
          <a:blip r:embed="rId4"/>
          <a:stretch>
            <a:fillRect/>
          </a:stretch>
        </p:blipFill>
        <p:spPr>
          <a:xfrm>
            <a:off x="7246156" y="4008499"/>
            <a:ext cx="3367233" cy="1374472"/>
          </a:xfrm>
          <a:prstGeom prst="rect">
            <a:avLst/>
          </a:prstGeom>
        </p:spPr>
      </p:pic>
      <p:sp>
        <p:nvSpPr>
          <p:cNvPr id="14" name="Rectangle 13"/>
          <p:cNvSpPr/>
          <p:nvPr/>
        </p:nvSpPr>
        <p:spPr>
          <a:xfrm>
            <a:off x="8549300" y="5522323"/>
            <a:ext cx="739305" cy="369332"/>
          </a:xfrm>
          <a:prstGeom prst="rect">
            <a:avLst/>
          </a:prstGeom>
        </p:spPr>
        <p:txBody>
          <a:bodyPr wrap="none">
            <a:spAutoFit/>
          </a:bodyPr>
          <a:lstStyle/>
          <a:p>
            <a:r>
              <a:rPr lang="en-US" b="1" dirty="0"/>
              <a:t>Ramp</a:t>
            </a:r>
          </a:p>
        </p:txBody>
      </p:sp>
      <p:sp>
        <p:nvSpPr>
          <p:cNvPr id="16" name="Rectangle 15"/>
          <p:cNvSpPr/>
          <p:nvPr/>
        </p:nvSpPr>
        <p:spPr>
          <a:xfrm>
            <a:off x="981345" y="1493417"/>
            <a:ext cx="6096000" cy="707886"/>
          </a:xfrm>
          <a:prstGeom prst="rect">
            <a:avLst/>
          </a:prstGeom>
        </p:spPr>
        <p:txBody>
          <a:bodyPr>
            <a:spAutoFit/>
          </a:bodyPr>
          <a:lstStyle/>
          <a:p>
            <a:r>
              <a:rPr lang="en-US" sz="2000" dirty="0"/>
              <a:t>Step 4: Install the component compartment for the robot, this will hold all the components of the system</a:t>
            </a:r>
          </a:p>
        </p:txBody>
      </p:sp>
      <p:sp>
        <p:nvSpPr>
          <p:cNvPr id="18" name="Rectangle 17"/>
          <p:cNvSpPr/>
          <p:nvPr/>
        </p:nvSpPr>
        <p:spPr>
          <a:xfrm>
            <a:off x="1025356" y="4237111"/>
            <a:ext cx="6001386" cy="400110"/>
          </a:xfrm>
          <a:prstGeom prst="rect">
            <a:avLst/>
          </a:prstGeom>
        </p:spPr>
        <p:txBody>
          <a:bodyPr wrap="none">
            <a:spAutoFit/>
          </a:bodyPr>
          <a:lstStyle/>
          <a:p>
            <a:r>
              <a:rPr lang="en-US" sz="2000" dirty="0"/>
              <a:t>Step 5: Install a ramp to help roll the ball in for retrieval.</a:t>
            </a:r>
          </a:p>
        </p:txBody>
      </p:sp>
    </p:spTree>
    <p:extLst>
      <p:ext uri="{BB962C8B-B14F-4D97-AF65-F5344CB8AC3E}">
        <p14:creationId xmlns:p14="http://schemas.microsoft.com/office/powerpoint/2010/main" val="243921750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arn(inVertical)">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down)">
                                      <p:cBhvr>
                                        <p:cTn id="44" dur="500"/>
                                        <p:tgtEl>
                                          <p:spTgt spid="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down)">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2" grpId="0"/>
      <p:bldP spid="14" grpId="0"/>
      <p:bldP spid="16"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3699795" cy="738664"/>
          </a:xfrm>
          <a:prstGeom prst="rect">
            <a:avLst/>
          </a:prstGeom>
          <a:noFill/>
        </p:spPr>
        <p:txBody>
          <a:bodyPr wrap="none" rtlCol="0">
            <a:spAutoFit/>
          </a:bodyPr>
          <a:lstStyle/>
          <a:p>
            <a:pPr lvl="0"/>
            <a:r>
              <a:rPr lang="en-US" sz="2400" b="1" dirty="0"/>
              <a:t>III: Design and Construction</a:t>
            </a:r>
          </a:p>
          <a:p>
            <a:endParaRPr lang="en-US" dirty="0"/>
          </a:p>
        </p:txBody>
      </p:sp>
      <p:sp>
        <p:nvSpPr>
          <p:cNvPr id="6" name="TextBox 5"/>
          <p:cNvSpPr txBox="1"/>
          <p:nvPr/>
        </p:nvSpPr>
        <p:spPr>
          <a:xfrm>
            <a:off x="455005" y="815376"/>
            <a:ext cx="2282741" cy="461665"/>
          </a:xfrm>
          <a:prstGeom prst="rect">
            <a:avLst/>
          </a:prstGeom>
          <a:noFill/>
        </p:spPr>
        <p:txBody>
          <a:bodyPr wrap="none" rtlCol="0">
            <a:spAutoFit/>
          </a:bodyPr>
          <a:lstStyle/>
          <a:p>
            <a:pPr lvl="1"/>
            <a:r>
              <a:rPr lang="vi-VN" sz="2400" b="1" dirty="0"/>
              <a:t>Construction</a:t>
            </a:r>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2938" y="1326715"/>
            <a:ext cx="3468972" cy="4326934"/>
          </a:xfrm>
          <a:prstGeom prst="rect">
            <a:avLst/>
          </a:prstGeom>
        </p:spPr>
      </p:pic>
      <p:sp>
        <p:nvSpPr>
          <p:cNvPr id="5" name="Rectangle 4"/>
          <p:cNvSpPr/>
          <p:nvPr/>
        </p:nvSpPr>
        <p:spPr>
          <a:xfrm>
            <a:off x="914148" y="1386904"/>
            <a:ext cx="4970463" cy="400110"/>
          </a:xfrm>
          <a:prstGeom prst="rect">
            <a:avLst/>
          </a:prstGeom>
        </p:spPr>
        <p:txBody>
          <a:bodyPr wrap="none">
            <a:spAutoFit/>
          </a:bodyPr>
          <a:lstStyle/>
          <a:p>
            <a:r>
              <a:rPr lang="en-US" sz="2000" dirty="0"/>
              <a:t>Step 6: Install the camera mount for the robot</a:t>
            </a:r>
          </a:p>
        </p:txBody>
      </p:sp>
      <p:sp>
        <p:nvSpPr>
          <p:cNvPr id="8" name="TextBox 7"/>
          <p:cNvSpPr txBox="1"/>
          <p:nvPr/>
        </p:nvSpPr>
        <p:spPr>
          <a:xfrm>
            <a:off x="914148" y="2309686"/>
            <a:ext cx="5120889" cy="1015663"/>
          </a:xfrm>
          <a:prstGeom prst="rect">
            <a:avLst/>
          </a:prstGeom>
          <a:noFill/>
        </p:spPr>
        <p:txBody>
          <a:bodyPr wrap="none" rtlCol="0">
            <a:spAutoFit/>
          </a:bodyPr>
          <a:lstStyle/>
          <a:p>
            <a:r>
              <a:rPr lang="en-US" sz="2000" dirty="0"/>
              <a:t>The camera will be installed at the highest part </a:t>
            </a:r>
            <a:endParaRPr lang="en-US" sz="2000" dirty="0" smtClean="0"/>
          </a:p>
          <a:p>
            <a:r>
              <a:rPr lang="en-US" sz="2000" dirty="0" smtClean="0"/>
              <a:t>of </a:t>
            </a:r>
            <a:r>
              <a:rPr lang="en-US" sz="2000" dirty="0"/>
              <a:t>the robot </a:t>
            </a:r>
            <a:r>
              <a:rPr lang="en-US" sz="2000" dirty="0" smtClean="0"/>
              <a:t>to </a:t>
            </a:r>
            <a:r>
              <a:rPr lang="en-US" sz="2000" dirty="0"/>
              <a:t>have the widest viewing angle, </a:t>
            </a:r>
            <a:endParaRPr lang="en-US" sz="2000" dirty="0" smtClean="0"/>
          </a:p>
          <a:p>
            <a:r>
              <a:rPr lang="en-US" sz="2000" dirty="0" smtClean="0"/>
              <a:t>easily </a:t>
            </a:r>
            <a:r>
              <a:rPr lang="en-US" sz="2000" dirty="0"/>
              <a:t>finding and identifying the </a:t>
            </a:r>
            <a:r>
              <a:rPr lang="en-US" sz="2000" dirty="0" err="1"/>
              <a:t>pickleball</a:t>
            </a:r>
            <a:r>
              <a:rPr lang="en-US" sz="2000" dirty="0"/>
              <a:t>.</a:t>
            </a:r>
          </a:p>
        </p:txBody>
      </p:sp>
    </p:spTree>
    <p:extLst>
      <p:ext uri="{BB962C8B-B14F-4D97-AF65-F5344CB8AC3E}">
        <p14:creationId xmlns:p14="http://schemas.microsoft.com/office/powerpoint/2010/main" val="194628735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down)">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3699795" cy="738664"/>
          </a:xfrm>
          <a:prstGeom prst="rect">
            <a:avLst/>
          </a:prstGeom>
          <a:noFill/>
        </p:spPr>
        <p:txBody>
          <a:bodyPr wrap="none" rtlCol="0">
            <a:spAutoFit/>
          </a:bodyPr>
          <a:lstStyle/>
          <a:p>
            <a:pPr lvl="0"/>
            <a:r>
              <a:rPr lang="en-US" sz="2400" b="1" dirty="0"/>
              <a:t>III: Design and Construction</a:t>
            </a:r>
          </a:p>
          <a:p>
            <a:endParaRPr lang="en-US" dirty="0"/>
          </a:p>
        </p:txBody>
      </p:sp>
      <p:sp>
        <p:nvSpPr>
          <p:cNvPr id="6" name="TextBox 5"/>
          <p:cNvSpPr txBox="1"/>
          <p:nvPr/>
        </p:nvSpPr>
        <p:spPr>
          <a:xfrm>
            <a:off x="455005" y="815376"/>
            <a:ext cx="2282741" cy="461665"/>
          </a:xfrm>
          <a:prstGeom prst="rect">
            <a:avLst/>
          </a:prstGeom>
          <a:noFill/>
        </p:spPr>
        <p:txBody>
          <a:bodyPr wrap="none" rtlCol="0">
            <a:spAutoFit/>
          </a:bodyPr>
          <a:lstStyle/>
          <a:p>
            <a:pPr lvl="1"/>
            <a:r>
              <a:rPr lang="vi-VN" sz="2400" b="1" dirty="0"/>
              <a:t>Construction</a:t>
            </a:r>
            <a:endParaRPr lang="en-US" sz="2400" dirty="0"/>
          </a:p>
        </p:txBody>
      </p:sp>
      <p:sp>
        <p:nvSpPr>
          <p:cNvPr id="16" name="Rectangle 15"/>
          <p:cNvSpPr/>
          <p:nvPr/>
        </p:nvSpPr>
        <p:spPr>
          <a:xfrm>
            <a:off x="872827" y="1493416"/>
            <a:ext cx="6096000" cy="707886"/>
          </a:xfrm>
          <a:prstGeom prst="rect">
            <a:avLst/>
          </a:prstGeom>
        </p:spPr>
        <p:txBody>
          <a:bodyPr>
            <a:spAutoFit/>
          </a:bodyPr>
          <a:lstStyle/>
          <a:p>
            <a:r>
              <a:rPr lang="en-US" sz="2000" dirty="0"/>
              <a:t>Step 7: Cut and paste the </a:t>
            </a:r>
            <a:r>
              <a:rPr lang="en-US" sz="2000" dirty="0" err="1"/>
              <a:t>pickleball</a:t>
            </a:r>
            <a:r>
              <a:rPr lang="en-US" sz="2000" dirty="0"/>
              <a:t> collecting mechanism for the </a:t>
            </a:r>
            <a:r>
              <a:rPr lang="vi-VN" sz="2000" dirty="0"/>
              <a:t>robot</a:t>
            </a:r>
            <a:endParaRPr lang="en-US" sz="2000" dirty="0"/>
          </a:p>
        </p:txBody>
      </p:sp>
      <p:pic>
        <p:nvPicPr>
          <p:cNvPr id="22" name="Picture 21"/>
          <p:cNvPicPr/>
          <p:nvPr/>
        </p:nvPicPr>
        <p:blipFill>
          <a:blip r:embed="rId3"/>
          <a:stretch>
            <a:fillRect/>
          </a:stretch>
        </p:blipFill>
        <p:spPr>
          <a:xfrm>
            <a:off x="7108811" y="946265"/>
            <a:ext cx="3979545" cy="2386965"/>
          </a:xfrm>
          <a:prstGeom prst="rect">
            <a:avLst/>
          </a:prstGeom>
        </p:spPr>
      </p:pic>
      <p:sp>
        <p:nvSpPr>
          <p:cNvPr id="2" name="Rectangle 1"/>
          <p:cNvSpPr/>
          <p:nvPr/>
        </p:nvSpPr>
        <p:spPr>
          <a:xfrm>
            <a:off x="8274126" y="3350358"/>
            <a:ext cx="1680653" cy="369332"/>
          </a:xfrm>
          <a:prstGeom prst="rect">
            <a:avLst/>
          </a:prstGeom>
        </p:spPr>
        <p:txBody>
          <a:bodyPr wrap="none">
            <a:spAutoFit/>
          </a:bodyPr>
          <a:lstStyle/>
          <a:p>
            <a:r>
              <a:rPr lang="en-US" b="1" dirty="0" err="1"/>
              <a:t>Pickleball</a:t>
            </a:r>
            <a:r>
              <a:rPr lang="en-US" b="1" dirty="0"/>
              <a:t> chute</a:t>
            </a:r>
          </a:p>
        </p:txBody>
      </p:sp>
      <p:pic>
        <p:nvPicPr>
          <p:cNvPr id="23" name="Picture 22"/>
          <p:cNvPicPr/>
          <p:nvPr/>
        </p:nvPicPr>
        <p:blipFill>
          <a:blip r:embed="rId4"/>
          <a:stretch>
            <a:fillRect/>
          </a:stretch>
        </p:blipFill>
        <p:spPr>
          <a:xfrm>
            <a:off x="6793629" y="3849741"/>
            <a:ext cx="4383405" cy="2122170"/>
          </a:xfrm>
          <a:prstGeom prst="rect">
            <a:avLst/>
          </a:prstGeom>
        </p:spPr>
      </p:pic>
      <p:sp>
        <p:nvSpPr>
          <p:cNvPr id="5" name="Rectangle 4"/>
          <p:cNvSpPr/>
          <p:nvPr/>
        </p:nvSpPr>
        <p:spPr>
          <a:xfrm>
            <a:off x="6504126" y="6087186"/>
            <a:ext cx="4946547" cy="369332"/>
          </a:xfrm>
          <a:prstGeom prst="rect">
            <a:avLst/>
          </a:prstGeom>
        </p:spPr>
        <p:txBody>
          <a:bodyPr wrap="none">
            <a:spAutoFit/>
          </a:bodyPr>
          <a:lstStyle/>
          <a:p>
            <a:r>
              <a:rPr lang="en-US" b="1" dirty="0"/>
              <a:t>Horizontal shaft mounting of ball collecting motor</a:t>
            </a:r>
          </a:p>
        </p:txBody>
      </p:sp>
      <p:sp>
        <p:nvSpPr>
          <p:cNvPr id="9" name="Rectangle 8"/>
          <p:cNvSpPr/>
          <p:nvPr/>
        </p:nvSpPr>
        <p:spPr>
          <a:xfrm>
            <a:off x="848671" y="4683947"/>
            <a:ext cx="4907947" cy="707886"/>
          </a:xfrm>
          <a:prstGeom prst="rect">
            <a:avLst/>
          </a:prstGeom>
        </p:spPr>
        <p:txBody>
          <a:bodyPr wrap="none">
            <a:spAutoFit/>
          </a:bodyPr>
          <a:lstStyle/>
          <a:p>
            <a:r>
              <a:rPr lang="en-US" sz="2000" dirty="0"/>
              <a:t>Step 8: Attach the horizontal shaft to the ball </a:t>
            </a:r>
            <a:endParaRPr lang="en-US" sz="2000" dirty="0" smtClean="0"/>
          </a:p>
          <a:p>
            <a:r>
              <a:rPr lang="en-US" sz="2000" dirty="0" smtClean="0"/>
              <a:t>collecting </a:t>
            </a:r>
            <a:r>
              <a:rPr lang="en-US" sz="2000" dirty="0"/>
              <a:t>motor</a:t>
            </a:r>
          </a:p>
        </p:txBody>
      </p:sp>
    </p:spTree>
    <p:extLst>
      <p:ext uri="{BB962C8B-B14F-4D97-AF65-F5344CB8AC3E}">
        <p14:creationId xmlns:p14="http://schemas.microsoft.com/office/powerpoint/2010/main" val="139621627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arn(inVertical)">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down)">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6" grpId="0"/>
      <p:bldP spid="2" grpId="0"/>
      <p:bldP spid="5"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3699795" cy="738664"/>
          </a:xfrm>
          <a:prstGeom prst="rect">
            <a:avLst/>
          </a:prstGeom>
          <a:noFill/>
        </p:spPr>
        <p:txBody>
          <a:bodyPr wrap="none" rtlCol="0">
            <a:spAutoFit/>
          </a:bodyPr>
          <a:lstStyle/>
          <a:p>
            <a:pPr lvl="0"/>
            <a:r>
              <a:rPr lang="en-US" sz="2400" b="1" dirty="0"/>
              <a:t>III: Design and Construction</a:t>
            </a:r>
          </a:p>
          <a:p>
            <a:endParaRPr lang="en-US" dirty="0"/>
          </a:p>
        </p:txBody>
      </p:sp>
      <p:sp>
        <p:nvSpPr>
          <p:cNvPr id="6" name="TextBox 5"/>
          <p:cNvSpPr txBox="1"/>
          <p:nvPr/>
        </p:nvSpPr>
        <p:spPr>
          <a:xfrm>
            <a:off x="455005" y="815376"/>
            <a:ext cx="2282741" cy="461665"/>
          </a:xfrm>
          <a:prstGeom prst="rect">
            <a:avLst/>
          </a:prstGeom>
          <a:noFill/>
        </p:spPr>
        <p:txBody>
          <a:bodyPr wrap="none" rtlCol="0">
            <a:spAutoFit/>
          </a:bodyPr>
          <a:lstStyle/>
          <a:p>
            <a:pPr lvl="1"/>
            <a:r>
              <a:rPr lang="vi-VN" sz="2400" b="1" dirty="0"/>
              <a:t>Construction</a:t>
            </a:r>
            <a:endParaRPr lang="en-US" sz="2400" dirty="0"/>
          </a:p>
        </p:txBody>
      </p:sp>
      <p:pic>
        <p:nvPicPr>
          <p:cNvPr id="25" name="Picture 24"/>
          <p:cNvPicPr/>
          <p:nvPr/>
        </p:nvPicPr>
        <p:blipFill>
          <a:blip r:embed="rId3"/>
          <a:stretch>
            <a:fillRect/>
          </a:stretch>
        </p:blipFill>
        <p:spPr>
          <a:xfrm>
            <a:off x="3644231" y="1847372"/>
            <a:ext cx="4973117" cy="4002196"/>
          </a:xfrm>
          <a:prstGeom prst="rect">
            <a:avLst/>
          </a:prstGeom>
        </p:spPr>
      </p:pic>
      <p:sp>
        <p:nvSpPr>
          <p:cNvPr id="8" name="Rectangle 7"/>
          <p:cNvSpPr/>
          <p:nvPr/>
        </p:nvSpPr>
        <p:spPr>
          <a:xfrm>
            <a:off x="3996180" y="5875409"/>
            <a:ext cx="4338624" cy="369332"/>
          </a:xfrm>
          <a:prstGeom prst="rect">
            <a:avLst/>
          </a:prstGeom>
        </p:spPr>
        <p:txBody>
          <a:bodyPr wrap="none">
            <a:spAutoFit/>
          </a:bodyPr>
          <a:lstStyle/>
          <a:p>
            <a:r>
              <a:rPr lang="en-US" b="1" dirty="0"/>
              <a:t>Connect the wires according to the diagram</a:t>
            </a:r>
          </a:p>
        </p:txBody>
      </p:sp>
      <p:sp>
        <p:nvSpPr>
          <p:cNvPr id="11" name="Rectangle 10"/>
          <p:cNvSpPr/>
          <p:nvPr/>
        </p:nvSpPr>
        <p:spPr>
          <a:xfrm>
            <a:off x="914148" y="1287528"/>
            <a:ext cx="4131516" cy="400110"/>
          </a:xfrm>
          <a:prstGeom prst="rect">
            <a:avLst/>
          </a:prstGeom>
        </p:spPr>
        <p:txBody>
          <a:bodyPr wrap="none">
            <a:spAutoFit/>
          </a:bodyPr>
          <a:lstStyle/>
          <a:p>
            <a:r>
              <a:rPr lang="en-US" sz="2000" dirty="0"/>
              <a:t>Step 9: Connect the wires as designed</a:t>
            </a:r>
          </a:p>
        </p:txBody>
      </p:sp>
    </p:spTree>
    <p:extLst>
      <p:ext uri="{BB962C8B-B14F-4D97-AF65-F5344CB8AC3E}">
        <p14:creationId xmlns:p14="http://schemas.microsoft.com/office/powerpoint/2010/main" val="406391581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inVertical)">
                                      <p:cBhvr>
                                        <p:cTn id="23" dur="500"/>
                                        <p:tgtEl>
                                          <p:spTgt spid="2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3699795" cy="738664"/>
          </a:xfrm>
          <a:prstGeom prst="rect">
            <a:avLst/>
          </a:prstGeom>
          <a:noFill/>
        </p:spPr>
        <p:txBody>
          <a:bodyPr wrap="none" rtlCol="0">
            <a:spAutoFit/>
          </a:bodyPr>
          <a:lstStyle/>
          <a:p>
            <a:pPr lvl="0"/>
            <a:r>
              <a:rPr lang="en-US" sz="2400" b="1" dirty="0"/>
              <a:t>III: Design and Construction</a:t>
            </a:r>
          </a:p>
          <a:p>
            <a:endParaRPr lang="en-US" dirty="0"/>
          </a:p>
        </p:txBody>
      </p:sp>
      <p:sp>
        <p:nvSpPr>
          <p:cNvPr id="6" name="TextBox 5"/>
          <p:cNvSpPr txBox="1"/>
          <p:nvPr/>
        </p:nvSpPr>
        <p:spPr>
          <a:xfrm>
            <a:off x="455005" y="815376"/>
            <a:ext cx="2282741" cy="461665"/>
          </a:xfrm>
          <a:prstGeom prst="rect">
            <a:avLst/>
          </a:prstGeom>
          <a:noFill/>
        </p:spPr>
        <p:txBody>
          <a:bodyPr wrap="none" rtlCol="0">
            <a:spAutoFit/>
          </a:bodyPr>
          <a:lstStyle/>
          <a:p>
            <a:pPr lvl="1"/>
            <a:r>
              <a:rPr lang="vi-VN" sz="2400" b="1" dirty="0"/>
              <a:t>Construction</a:t>
            </a:r>
            <a:endParaRPr lang="en-US" sz="2400" dirty="0"/>
          </a:p>
        </p:txBody>
      </p:sp>
      <p:sp>
        <p:nvSpPr>
          <p:cNvPr id="8" name="Rectangle 7"/>
          <p:cNvSpPr/>
          <p:nvPr/>
        </p:nvSpPr>
        <p:spPr>
          <a:xfrm>
            <a:off x="2565063" y="5256497"/>
            <a:ext cx="1705916" cy="369332"/>
          </a:xfrm>
          <a:prstGeom prst="rect">
            <a:avLst/>
          </a:prstGeom>
        </p:spPr>
        <p:txBody>
          <a:bodyPr wrap="none">
            <a:spAutoFit/>
          </a:bodyPr>
          <a:lstStyle/>
          <a:p>
            <a:r>
              <a:rPr lang="en-US" dirty="0"/>
              <a:t>Robot complete</a:t>
            </a:r>
          </a:p>
        </p:txBody>
      </p:sp>
      <p:sp>
        <p:nvSpPr>
          <p:cNvPr id="11" name="Rectangle 10"/>
          <p:cNvSpPr/>
          <p:nvPr/>
        </p:nvSpPr>
        <p:spPr>
          <a:xfrm>
            <a:off x="923298" y="1417539"/>
            <a:ext cx="3902992" cy="400110"/>
          </a:xfrm>
          <a:prstGeom prst="rect">
            <a:avLst/>
          </a:prstGeom>
        </p:spPr>
        <p:txBody>
          <a:bodyPr wrap="none">
            <a:spAutoFit/>
          </a:bodyPr>
          <a:lstStyle/>
          <a:p>
            <a:r>
              <a:rPr lang="vi-VN" sz="2000" dirty="0"/>
              <a:t>Step 10: Complete the overall robot</a:t>
            </a:r>
            <a:endParaRPr lang="en-US" sz="2000" dirty="0"/>
          </a:p>
        </p:txBody>
      </p:sp>
      <p:pic>
        <p:nvPicPr>
          <p:cNvPr id="18" name="Picture 17"/>
          <p:cNvPicPr/>
          <p:nvPr/>
        </p:nvPicPr>
        <p:blipFill>
          <a:blip r:embed="rId3"/>
          <a:stretch>
            <a:fillRect/>
          </a:stretch>
        </p:blipFill>
        <p:spPr>
          <a:xfrm>
            <a:off x="968436" y="2199100"/>
            <a:ext cx="4874356" cy="2864494"/>
          </a:xfrm>
          <a:prstGeom prst="rect">
            <a:avLst/>
          </a:prstGeom>
        </p:spPr>
      </p:pic>
      <p:pic>
        <p:nvPicPr>
          <p:cNvPr id="2" name="Picture 1"/>
          <p:cNvPicPr>
            <a:picLocks noChangeAspect="1"/>
          </p:cNvPicPr>
          <p:nvPr/>
        </p:nvPicPr>
        <p:blipFill>
          <a:blip r:embed="rId4"/>
          <a:stretch>
            <a:fillRect/>
          </a:stretch>
        </p:blipFill>
        <p:spPr>
          <a:xfrm>
            <a:off x="6217920" y="2719412"/>
            <a:ext cx="4583986" cy="2537085"/>
          </a:xfrm>
          <a:prstGeom prst="rect">
            <a:avLst/>
          </a:prstGeom>
        </p:spPr>
      </p:pic>
    </p:spTree>
    <p:extLst>
      <p:ext uri="{BB962C8B-B14F-4D97-AF65-F5344CB8AC3E}">
        <p14:creationId xmlns:p14="http://schemas.microsoft.com/office/powerpoint/2010/main" val="67130909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arn(inVertical)">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3699795" cy="738664"/>
          </a:xfrm>
          <a:prstGeom prst="rect">
            <a:avLst/>
          </a:prstGeom>
          <a:noFill/>
        </p:spPr>
        <p:txBody>
          <a:bodyPr wrap="none" rtlCol="0">
            <a:spAutoFit/>
          </a:bodyPr>
          <a:lstStyle/>
          <a:p>
            <a:pPr lvl="0"/>
            <a:r>
              <a:rPr lang="en-US" sz="2400" b="1" dirty="0"/>
              <a:t>III: Design and Construction</a:t>
            </a:r>
          </a:p>
          <a:p>
            <a:endParaRPr lang="en-US" dirty="0"/>
          </a:p>
        </p:txBody>
      </p:sp>
      <p:pic>
        <p:nvPicPr>
          <p:cNvPr id="19" name="Picture 18"/>
          <p:cNvPicPr/>
          <p:nvPr/>
        </p:nvPicPr>
        <p:blipFill>
          <a:blip r:embed="rId3">
            <a:extLst>
              <a:ext uri="{28A0092B-C50C-407E-A947-70E740481C1C}">
                <a14:useLocalDpi xmlns:a14="http://schemas.microsoft.com/office/drawing/2010/main" val="0"/>
              </a:ext>
            </a:extLst>
          </a:blip>
          <a:stretch>
            <a:fillRect/>
          </a:stretch>
        </p:blipFill>
        <p:spPr>
          <a:xfrm>
            <a:off x="3782951" y="940804"/>
            <a:ext cx="4272477" cy="5851882"/>
          </a:xfrm>
          <a:prstGeom prst="rect">
            <a:avLst/>
          </a:prstGeom>
        </p:spPr>
      </p:pic>
      <p:sp>
        <p:nvSpPr>
          <p:cNvPr id="9" name="Rectangle 8"/>
          <p:cNvSpPr/>
          <p:nvPr/>
        </p:nvSpPr>
        <p:spPr>
          <a:xfrm>
            <a:off x="879099" y="957383"/>
            <a:ext cx="2755819" cy="461665"/>
          </a:xfrm>
          <a:prstGeom prst="rect">
            <a:avLst/>
          </a:prstGeom>
        </p:spPr>
        <p:txBody>
          <a:bodyPr wrap="none">
            <a:spAutoFit/>
          </a:bodyPr>
          <a:lstStyle/>
          <a:p>
            <a:r>
              <a:rPr lang="en-US" sz="2400" b="1" dirty="0"/>
              <a:t>Algorithm flowchart</a:t>
            </a:r>
          </a:p>
        </p:txBody>
      </p:sp>
    </p:spTree>
    <p:extLst>
      <p:ext uri="{BB962C8B-B14F-4D97-AF65-F5344CB8AC3E}">
        <p14:creationId xmlns:p14="http://schemas.microsoft.com/office/powerpoint/2010/main" val="3402352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3699795" cy="738664"/>
          </a:xfrm>
          <a:prstGeom prst="rect">
            <a:avLst/>
          </a:prstGeom>
          <a:noFill/>
        </p:spPr>
        <p:txBody>
          <a:bodyPr wrap="none" rtlCol="0">
            <a:spAutoFit/>
          </a:bodyPr>
          <a:lstStyle/>
          <a:p>
            <a:pPr lvl="0"/>
            <a:r>
              <a:rPr lang="en-US" sz="2400" b="1" dirty="0"/>
              <a:t>III: Design and Construction</a:t>
            </a:r>
          </a:p>
          <a:p>
            <a:endParaRPr lang="en-US" dirty="0"/>
          </a:p>
        </p:txBody>
      </p:sp>
      <p:sp>
        <p:nvSpPr>
          <p:cNvPr id="8" name="TextBox 7"/>
          <p:cNvSpPr txBox="1"/>
          <p:nvPr/>
        </p:nvSpPr>
        <p:spPr>
          <a:xfrm>
            <a:off x="6096000" y="5715688"/>
            <a:ext cx="5198667" cy="369332"/>
          </a:xfrm>
          <a:prstGeom prst="rect">
            <a:avLst/>
          </a:prstGeom>
          <a:noFill/>
        </p:spPr>
        <p:txBody>
          <a:bodyPr wrap="none" rtlCol="0">
            <a:spAutoFit/>
          </a:bodyPr>
          <a:lstStyle/>
          <a:p>
            <a:r>
              <a:rPr lang="en-US" b="1" dirty="0" smtClean="0"/>
              <a:t>Connect </a:t>
            </a:r>
            <a:r>
              <a:rPr lang="en-US" b="1" dirty="0"/>
              <a:t>Raspberry Pi and Arduino </a:t>
            </a:r>
            <a:r>
              <a:rPr lang="en-US" b="1" dirty="0" smtClean="0"/>
              <a:t>Uno via USB port </a:t>
            </a:r>
            <a:endParaRPr lang="en-US" b="1" dirty="0"/>
          </a:p>
        </p:txBody>
      </p:sp>
      <p:pic>
        <p:nvPicPr>
          <p:cNvPr id="23" name="Picture 22"/>
          <p:cNvPicPr/>
          <p:nvPr/>
        </p:nvPicPr>
        <p:blipFill>
          <a:blip r:embed="rId3"/>
          <a:stretch>
            <a:fillRect/>
          </a:stretch>
        </p:blipFill>
        <p:spPr>
          <a:xfrm>
            <a:off x="6444802" y="2572209"/>
            <a:ext cx="3960418" cy="2757624"/>
          </a:xfrm>
          <a:prstGeom prst="rect">
            <a:avLst/>
          </a:prstGeom>
        </p:spPr>
      </p:pic>
      <p:sp>
        <p:nvSpPr>
          <p:cNvPr id="11" name="Rectangle 10"/>
          <p:cNvSpPr/>
          <p:nvPr/>
        </p:nvSpPr>
        <p:spPr>
          <a:xfrm>
            <a:off x="881434" y="886886"/>
            <a:ext cx="4873898" cy="461665"/>
          </a:xfrm>
          <a:prstGeom prst="rect">
            <a:avLst/>
          </a:prstGeom>
        </p:spPr>
        <p:txBody>
          <a:bodyPr wrap="none">
            <a:spAutoFit/>
          </a:bodyPr>
          <a:lstStyle/>
          <a:p>
            <a:r>
              <a:rPr lang="en-US" sz="2400" b="1" dirty="0" smtClean="0"/>
              <a:t>Passing </a:t>
            </a:r>
            <a:r>
              <a:rPr lang="en-US" sz="2400" b="1" dirty="0"/>
              <a:t>data from Python to Arduino</a:t>
            </a:r>
          </a:p>
        </p:txBody>
      </p:sp>
      <p:pic>
        <p:nvPicPr>
          <p:cNvPr id="26" name="Picture 25"/>
          <p:cNvPicPr/>
          <p:nvPr/>
        </p:nvPicPr>
        <p:blipFill>
          <a:blip r:embed="rId4"/>
          <a:stretch>
            <a:fillRect/>
          </a:stretch>
        </p:blipFill>
        <p:spPr>
          <a:xfrm>
            <a:off x="1065792" y="1542122"/>
            <a:ext cx="4953635" cy="1209675"/>
          </a:xfrm>
          <a:prstGeom prst="rect">
            <a:avLst/>
          </a:prstGeom>
        </p:spPr>
      </p:pic>
      <p:sp>
        <p:nvSpPr>
          <p:cNvPr id="12" name="Rectangle 11"/>
          <p:cNvSpPr/>
          <p:nvPr/>
        </p:nvSpPr>
        <p:spPr>
          <a:xfrm>
            <a:off x="987755" y="2828704"/>
            <a:ext cx="6096000" cy="1200329"/>
          </a:xfrm>
          <a:prstGeom prst="rect">
            <a:avLst/>
          </a:prstGeom>
        </p:spPr>
        <p:txBody>
          <a:bodyPr>
            <a:spAutoFit/>
          </a:bodyPr>
          <a:lstStyle/>
          <a:p>
            <a:r>
              <a:rPr lang="en-US" dirty="0" smtClean="0"/>
              <a:t>- </a:t>
            </a:r>
            <a:r>
              <a:rPr lang="en-US" dirty="0" err="1" smtClean="0"/>
              <a:t>serial.Serial</a:t>
            </a:r>
            <a:r>
              <a:rPr lang="en-US" dirty="0"/>
              <a:t>(): initialize the function of the Serial class </a:t>
            </a:r>
            <a:endParaRPr lang="en-US" dirty="0" smtClean="0"/>
          </a:p>
          <a:p>
            <a:r>
              <a:rPr lang="en-US" dirty="0" smtClean="0"/>
              <a:t>in </a:t>
            </a:r>
            <a:r>
              <a:rPr lang="en-US" dirty="0"/>
              <a:t>the </a:t>
            </a:r>
            <a:r>
              <a:rPr lang="en-US" dirty="0" err="1"/>
              <a:t>pyserial</a:t>
            </a:r>
            <a:r>
              <a:rPr lang="en-US" dirty="0"/>
              <a:t> </a:t>
            </a:r>
            <a:r>
              <a:rPr lang="en-US" dirty="0" smtClean="0"/>
              <a:t>library</a:t>
            </a:r>
          </a:p>
          <a:p>
            <a:r>
              <a:rPr lang="en-US" dirty="0" smtClean="0"/>
              <a:t>- '/</a:t>
            </a:r>
            <a:r>
              <a:rPr lang="en-US" dirty="0"/>
              <a:t>dev/ttyACM0': connect the device's serial </a:t>
            </a:r>
            <a:r>
              <a:rPr lang="en-US" dirty="0" smtClean="0"/>
              <a:t>port</a:t>
            </a:r>
          </a:p>
          <a:p>
            <a:r>
              <a:rPr lang="en-US" dirty="0" smtClean="0"/>
              <a:t>- </a:t>
            </a:r>
            <a:r>
              <a:rPr lang="vi-VN" dirty="0" smtClean="0"/>
              <a:t>9600</a:t>
            </a:r>
            <a:r>
              <a:rPr lang="vi-VN" dirty="0"/>
              <a:t>: This is the baud rate</a:t>
            </a:r>
            <a:endParaRPr lang="en-US" dirty="0"/>
          </a:p>
        </p:txBody>
      </p:sp>
    </p:spTree>
    <p:extLst>
      <p:ext uri="{BB962C8B-B14F-4D97-AF65-F5344CB8AC3E}">
        <p14:creationId xmlns:p14="http://schemas.microsoft.com/office/powerpoint/2010/main" val="272833198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anim calcmode="lin" valueType="num">
                                      <p:cBhvr>
                                        <p:cTn id="24" dur="1000" fill="hold"/>
                                        <p:tgtEl>
                                          <p:spTgt spid="26"/>
                                        </p:tgtEl>
                                        <p:attrNameLst>
                                          <p:attrName>ppt_x</p:attrName>
                                        </p:attrNameLst>
                                      </p:cBhvr>
                                      <p:tavLst>
                                        <p:tav tm="0">
                                          <p:val>
                                            <p:strVal val="#ppt_x"/>
                                          </p:val>
                                        </p:tav>
                                        <p:tav tm="100000">
                                          <p:val>
                                            <p:strVal val="#ppt_x"/>
                                          </p:val>
                                        </p:tav>
                                      </p:tavLst>
                                    </p:anim>
                                    <p:anim calcmode="lin" valueType="num">
                                      <p:cBhvr>
                                        <p:cTn id="2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arn(inVertical)">
                                      <p:cBhvr>
                                        <p:cTn id="35" dur="500"/>
                                        <p:tgtEl>
                                          <p:spTgt spid="23"/>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arn(inVertical)">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3699795" cy="738664"/>
          </a:xfrm>
          <a:prstGeom prst="rect">
            <a:avLst/>
          </a:prstGeom>
          <a:noFill/>
        </p:spPr>
        <p:txBody>
          <a:bodyPr wrap="none" rtlCol="0">
            <a:spAutoFit/>
          </a:bodyPr>
          <a:lstStyle/>
          <a:p>
            <a:pPr lvl="0"/>
            <a:r>
              <a:rPr lang="en-US" sz="2400" b="1" dirty="0"/>
              <a:t>III: Design and Construction</a:t>
            </a:r>
          </a:p>
          <a:p>
            <a:endParaRPr lang="en-US" dirty="0"/>
          </a:p>
        </p:txBody>
      </p:sp>
      <p:sp>
        <p:nvSpPr>
          <p:cNvPr id="9" name="Rectangle 8"/>
          <p:cNvSpPr/>
          <p:nvPr/>
        </p:nvSpPr>
        <p:spPr>
          <a:xfrm>
            <a:off x="417697" y="934553"/>
            <a:ext cx="6640921" cy="369332"/>
          </a:xfrm>
          <a:prstGeom prst="rect">
            <a:avLst/>
          </a:prstGeom>
        </p:spPr>
        <p:txBody>
          <a:bodyPr wrap="none">
            <a:spAutoFit/>
          </a:bodyPr>
          <a:lstStyle/>
          <a:p>
            <a:pPr lvl="1"/>
            <a:r>
              <a:rPr lang="vi-VN" b="1" dirty="0"/>
              <a:t>Communicating L298N DC Motor Control Module with Arduino</a:t>
            </a:r>
            <a:endParaRPr lang="en-US" dirty="0"/>
          </a:p>
        </p:txBody>
      </p:sp>
      <p:pic>
        <p:nvPicPr>
          <p:cNvPr id="2" name="Picture 1"/>
          <p:cNvPicPr>
            <a:picLocks noChangeAspect="1"/>
          </p:cNvPicPr>
          <p:nvPr/>
        </p:nvPicPr>
        <p:blipFill>
          <a:blip r:embed="rId3"/>
          <a:stretch>
            <a:fillRect/>
          </a:stretch>
        </p:blipFill>
        <p:spPr>
          <a:xfrm>
            <a:off x="1289877" y="1763815"/>
            <a:ext cx="3653434" cy="2233420"/>
          </a:xfrm>
          <a:prstGeom prst="rect">
            <a:avLst/>
          </a:prstGeom>
        </p:spPr>
      </p:pic>
      <p:pic>
        <p:nvPicPr>
          <p:cNvPr id="17" name="Picture 16"/>
          <p:cNvPicPr/>
          <p:nvPr/>
        </p:nvPicPr>
        <p:blipFill>
          <a:blip r:embed="rId4"/>
          <a:stretch>
            <a:fillRect/>
          </a:stretch>
        </p:blipFill>
        <p:spPr>
          <a:xfrm>
            <a:off x="6434873" y="1492942"/>
            <a:ext cx="4236720" cy="2324100"/>
          </a:xfrm>
          <a:prstGeom prst="rect">
            <a:avLst/>
          </a:prstGeom>
        </p:spPr>
      </p:pic>
      <p:sp>
        <p:nvSpPr>
          <p:cNvPr id="5" name="Rectangle 4"/>
          <p:cNvSpPr/>
          <p:nvPr/>
        </p:nvSpPr>
        <p:spPr>
          <a:xfrm>
            <a:off x="7257205" y="3913865"/>
            <a:ext cx="2634119" cy="369332"/>
          </a:xfrm>
          <a:prstGeom prst="rect">
            <a:avLst/>
          </a:prstGeom>
        </p:spPr>
        <p:txBody>
          <a:bodyPr wrap="none">
            <a:spAutoFit/>
          </a:bodyPr>
          <a:lstStyle/>
          <a:p>
            <a:r>
              <a:rPr lang="en-US" b="1" dirty="0" smtClean="0"/>
              <a:t>Motor control logic board</a:t>
            </a:r>
            <a:endParaRPr lang="en-US" b="1" dirty="0"/>
          </a:p>
        </p:txBody>
      </p:sp>
      <p:sp>
        <p:nvSpPr>
          <p:cNvPr id="8" name="Rectangle 7"/>
          <p:cNvSpPr/>
          <p:nvPr/>
        </p:nvSpPr>
        <p:spPr>
          <a:xfrm>
            <a:off x="1289877" y="4272499"/>
            <a:ext cx="4255524" cy="369332"/>
          </a:xfrm>
          <a:prstGeom prst="rect">
            <a:avLst/>
          </a:prstGeom>
        </p:spPr>
        <p:txBody>
          <a:bodyPr wrap="none">
            <a:spAutoFit/>
          </a:bodyPr>
          <a:lstStyle/>
          <a:p>
            <a:r>
              <a:rPr lang="en-US" b="1" dirty="0"/>
              <a:t>Pinout of L298N DC Motor Control Module</a:t>
            </a:r>
          </a:p>
        </p:txBody>
      </p:sp>
      <p:sp>
        <p:nvSpPr>
          <p:cNvPr id="10" name="Rectangle 9"/>
          <p:cNvSpPr/>
          <p:nvPr/>
        </p:nvSpPr>
        <p:spPr>
          <a:xfrm>
            <a:off x="1289877" y="4830888"/>
            <a:ext cx="6096000" cy="1631216"/>
          </a:xfrm>
          <a:prstGeom prst="rect">
            <a:avLst/>
          </a:prstGeom>
        </p:spPr>
        <p:txBody>
          <a:bodyPr>
            <a:spAutoFit/>
          </a:bodyPr>
          <a:lstStyle/>
          <a:p>
            <a:r>
              <a:rPr lang="en-US" sz="2000" dirty="0" smtClean="0"/>
              <a:t>From here, the </a:t>
            </a:r>
            <a:r>
              <a:rPr lang="en-US" sz="2000" dirty="0"/>
              <a:t>Arduino will control the motor module to control the motor as we have programmed. </a:t>
            </a:r>
            <a:endParaRPr lang="en-US" sz="2000" dirty="0" smtClean="0"/>
          </a:p>
          <a:p>
            <a:r>
              <a:rPr lang="en-US" sz="2000" dirty="0" smtClean="0"/>
              <a:t>-Signal </a:t>
            </a:r>
            <a:r>
              <a:rPr lang="en-US" sz="2000" dirty="0"/>
              <a:t>1,2, the Robot will turn </a:t>
            </a:r>
            <a:r>
              <a:rPr lang="en-US" sz="2000" dirty="0" smtClean="0"/>
              <a:t>left</a:t>
            </a:r>
          </a:p>
          <a:p>
            <a:r>
              <a:rPr lang="en-US" sz="2000" dirty="0" smtClean="0"/>
              <a:t>-Signal </a:t>
            </a:r>
            <a:r>
              <a:rPr lang="en-US" sz="2000" dirty="0"/>
              <a:t>3,4,5 the Robot will go </a:t>
            </a:r>
            <a:r>
              <a:rPr lang="en-US" sz="2000" dirty="0" smtClean="0"/>
              <a:t>straight</a:t>
            </a:r>
          </a:p>
          <a:p>
            <a:r>
              <a:rPr lang="en-US" sz="2000" dirty="0" smtClean="0"/>
              <a:t>-Signal 6,7 the </a:t>
            </a:r>
            <a:r>
              <a:rPr lang="en-US" sz="2000" dirty="0"/>
              <a:t>Robot will turn right. </a:t>
            </a:r>
          </a:p>
        </p:txBody>
      </p:sp>
    </p:spTree>
    <p:extLst>
      <p:ext uri="{BB962C8B-B14F-4D97-AF65-F5344CB8AC3E}">
        <p14:creationId xmlns:p14="http://schemas.microsoft.com/office/powerpoint/2010/main" val="124762085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down)">
                                      <p:cBhvr>
                                        <p:cTn id="33" dur="500"/>
                                        <p:tgtEl>
                                          <p:spTgt spid="1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down)">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arn(inVertical)">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 grpId="0"/>
      <p:bldP spid="8"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flipV="1">
            <a:off x="10841564" y="1135088"/>
            <a:ext cx="205112" cy="1847463"/>
            <a:chOff x="2133600" y="805742"/>
            <a:chExt cx="170688" cy="1537408"/>
          </a:xfrm>
        </p:grpSpPr>
        <p:sp>
          <p:nvSpPr>
            <p:cNvPr id="46" name="椭圆 45"/>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7" name="直接连接符 46"/>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sp>
        <p:nvSpPr>
          <p:cNvPr id="4" name="TextBox 3"/>
          <p:cNvSpPr txBox="1"/>
          <p:nvPr/>
        </p:nvSpPr>
        <p:spPr>
          <a:xfrm>
            <a:off x="727491" y="211758"/>
            <a:ext cx="9663095" cy="461665"/>
          </a:xfrm>
          <a:prstGeom prst="rect">
            <a:avLst/>
          </a:prstGeom>
          <a:noFill/>
        </p:spPr>
        <p:txBody>
          <a:bodyPr wrap="none" rtlCol="0">
            <a:spAutoFit/>
          </a:bodyPr>
          <a:lstStyle/>
          <a:p>
            <a:r>
              <a:rPr lang="en-US" sz="2400" b="1" dirty="0"/>
              <a:t>I: Reasons for choosing the topic, purpose and requirements of the project</a:t>
            </a: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937768" y="1135088"/>
            <a:ext cx="6096000" cy="2308324"/>
          </a:xfrm>
          <a:prstGeom prst="rect">
            <a:avLst/>
          </a:prstGeom>
        </p:spPr>
        <p:txBody>
          <a:bodyPr>
            <a:spAutoFit/>
          </a:bodyPr>
          <a:lstStyle/>
          <a:p>
            <a:pPr algn="just"/>
            <a:r>
              <a:rPr lang="en-US" dirty="0" smtClean="0"/>
              <a:t>    In </a:t>
            </a:r>
            <a:r>
              <a:rPr lang="en-US" dirty="0"/>
              <a:t>Vietnam, </a:t>
            </a:r>
            <a:r>
              <a:rPr lang="en-US" dirty="0" err="1" smtClean="0"/>
              <a:t>Pickleball</a:t>
            </a:r>
            <a:r>
              <a:rPr lang="en-US" dirty="0" smtClean="0"/>
              <a:t> </a:t>
            </a:r>
            <a:r>
              <a:rPr lang="en-US" dirty="0"/>
              <a:t>began to appear in 2018 and has quickly become popular. Many playgrounds and </a:t>
            </a:r>
            <a:r>
              <a:rPr lang="en-US" dirty="0" err="1" smtClean="0"/>
              <a:t>Pickleball</a:t>
            </a:r>
            <a:r>
              <a:rPr lang="en-US" dirty="0" smtClean="0"/>
              <a:t> </a:t>
            </a:r>
            <a:r>
              <a:rPr lang="en-US" dirty="0"/>
              <a:t>clubs have been established in Hanoi, Ho Chi Minh City and other provinces</a:t>
            </a:r>
            <a:r>
              <a:rPr lang="en-US" dirty="0" smtClean="0"/>
              <a:t>.</a:t>
            </a:r>
          </a:p>
          <a:p>
            <a:pPr algn="just"/>
            <a:r>
              <a:rPr lang="en-US" dirty="0" smtClean="0"/>
              <a:t>    With </a:t>
            </a:r>
            <a:r>
              <a:rPr lang="en-US" dirty="0"/>
              <a:t>the continuous increase in players, the supporting equipment is still limited, including ball pickers. </a:t>
            </a:r>
            <a:endParaRPr lang="en-US" dirty="0" smtClean="0"/>
          </a:p>
          <a:p>
            <a:pPr algn="just"/>
            <a:r>
              <a:rPr lang="en-US" dirty="0" smtClean="0"/>
              <a:t>    With </a:t>
            </a:r>
            <a:r>
              <a:rPr lang="en-US" dirty="0"/>
              <a:t>the desire to create a ball picker for players, we decided to design and manufacture a </a:t>
            </a:r>
            <a:r>
              <a:rPr lang="en-US" dirty="0" err="1"/>
              <a:t>P</a:t>
            </a:r>
            <a:r>
              <a:rPr lang="en-US" dirty="0" err="1" smtClean="0"/>
              <a:t>ickleball</a:t>
            </a:r>
            <a:r>
              <a:rPr lang="en-US" dirty="0" smtClean="0"/>
              <a:t> picker machine.</a:t>
            </a:r>
            <a:endParaRPr lang="en-US" dirty="0"/>
          </a:p>
        </p:txBody>
      </p:sp>
      <p:sp>
        <p:nvSpPr>
          <p:cNvPr id="9" name="TextBox 8"/>
          <p:cNvSpPr txBox="1"/>
          <p:nvPr/>
        </p:nvSpPr>
        <p:spPr>
          <a:xfrm>
            <a:off x="802635" y="838963"/>
            <a:ext cx="3054106" cy="369332"/>
          </a:xfrm>
          <a:prstGeom prst="rect">
            <a:avLst/>
          </a:prstGeom>
          <a:noFill/>
        </p:spPr>
        <p:txBody>
          <a:bodyPr wrap="none" rtlCol="0">
            <a:spAutoFit/>
          </a:bodyPr>
          <a:lstStyle/>
          <a:p>
            <a:r>
              <a:rPr lang="en-US" dirty="0"/>
              <a:t>Reasons for choosing the topic</a:t>
            </a:r>
          </a:p>
        </p:txBody>
      </p:sp>
      <p:pic>
        <p:nvPicPr>
          <p:cNvPr id="2050" name="Picture 2" descr="Pickleball: From America to Vietnam – A rising spo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8885" y="1189774"/>
            <a:ext cx="3580104" cy="230149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ickleball, môn thể thao gây 'nghiện' tại Việt N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0615" y="3696381"/>
            <a:ext cx="3127467" cy="234560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835701" y="3622251"/>
            <a:ext cx="4365298" cy="369332"/>
          </a:xfrm>
          <a:prstGeom prst="rect">
            <a:avLst/>
          </a:prstGeom>
        </p:spPr>
        <p:txBody>
          <a:bodyPr wrap="none">
            <a:spAutoFit/>
          </a:bodyPr>
          <a:lstStyle/>
          <a:p>
            <a:r>
              <a:rPr lang="vi-VN" dirty="0">
                <a:solidFill>
                  <a:srgbClr val="081B3A"/>
                </a:solidFill>
                <a:latin typeface="SegoeuiPc"/>
              </a:rPr>
              <a:t>a. </a:t>
            </a:r>
            <a:r>
              <a:rPr lang="en-US" dirty="0">
                <a:solidFill>
                  <a:srgbClr val="081B3A"/>
                </a:solidFill>
                <a:latin typeface="SegoeuiPc"/>
              </a:rPr>
              <a:t>Practical needs from </a:t>
            </a:r>
            <a:r>
              <a:rPr lang="en-US" dirty="0" err="1">
                <a:solidFill>
                  <a:srgbClr val="081B3A"/>
                </a:solidFill>
                <a:latin typeface="SegoeuiPc"/>
              </a:rPr>
              <a:t>pickleball</a:t>
            </a:r>
            <a:r>
              <a:rPr lang="en-US" dirty="0">
                <a:solidFill>
                  <a:srgbClr val="081B3A"/>
                </a:solidFill>
                <a:latin typeface="SegoeuiPc"/>
              </a:rPr>
              <a:t> players</a:t>
            </a:r>
            <a:endParaRPr lang="en-US" dirty="0"/>
          </a:p>
        </p:txBody>
      </p:sp>
      <p:sp>
        <p:nvSpPr>
          <p:cNvPr id="25" name="Rectangle 24"/>
          <p:cNvSpPr/>
          <p:nvPr/>
        </p:nvSpPr>
        <p:spPr>
          <a:xfrm>
            <a:off x="840414" y="4014906"/>
            <a:ext cx="5023876" cy="369332"/>
          </a:xfrm>
          <a:prstGeom prst="rect">
            <a:avLst/>
          </a:prstGeom>
        </p:spPr>
        <p:txBody>
          <a:bodyPr wrap="none">
            <a:spAutoFit/>
          </a:bodyPr>
          <a:lstStyle/>
          <a:p>
            <a:r>
              <a:rPr lang="en-US" dirty="0">
                <a:latin typeface="SegoeuiPc"/>
              </a:rPr>
              <a:t>b. The Urgency of Improving Training Efficiency</a:t>
            </a:r>
          </a:p>
        </p:txBody>
      </p:sp>
      <p:sp>
        <p:nvSpPr>
          <p:cNvPr id="26" name="Rectangle 25"/>
          <p:cNvSpPr/>
          <p:nvPr/>
        </p:nvSpPr>
        <p:spPr>
          <a:xfrm>
            <a:off x="836752" y="4371946"/>
            <a:ext cx="4262770" cy="369332"/>
          </a:xfrm>
          <a:prstGeom prst="rect">
            <a:avLst/>
          </a:prstGeom>
        </p:spPr>
        <p:txBody>
          <a:bodyPr wrap="none">
            <a:spAutoFit/>
          </a:bodyPr>
          <a:lstStyle/>
          <a:p>
            <a:r>
              <a:rPr lang="vi-VN" dirty="0">
                <a:solidFill>
                  <a:srgbClr val="081B3A"/>
                </a:solidFill>
                <a:latin typeface="SegoeuiPc"/>
              </a:rPr>
              <a:t>c. Applicability and commercial potential</a:t>
            </a:r>
            <a:endParaRPr lang="en-US" dirty="0"/>
          </a:p>
        </p:txBody>
      </p:sp>
      <p:sp>
        <p:nvSpPr>
          <p:cNvPr id="27" name="Rectangle 26"/>
          <p:cNvSpPr/>
          <p:nvPr/>
        </p:nvSpPr>
        <p:spPr>
          <a:xfrm>
            <a:off x="835701" y="4689184"/>
            <a:ext cx="5160387" cy="369332"/>
          </a:xfrm>
          <a:prstGeom prst="rect">
            <a:avLst/>
          </a:prstGeom>
        </p:spPr>
        <p:txBody>
          <a:bodyPr wrap="none">
            <a:spAutoFit/>
          </a:bodyPr>
          <a:lstStyle/>
          <a:p>
            <a:r>
              <a:rPr lang="en-US" dirty="0">
                <a:solidFill>
                  <a:srgbClr val="081B3A"/>
                </a:solidFill>
                <a:latin typeface="SegoeuiPc"/>
              </a:rPr>
              <a:t>d. Exploiting technology and technical innovation</a:t>
            </a:r>
            <a:endParaRPr lang="en-US" dirty="0"/>
          </a:p>
        </p:txBody>
      </p:sp>
      <p:sp>
        <p:nvSpPr>
          <p:cNvPr id="28" name="Rectangle 27"/>
          <p:cNvSpPr/>
          <p:nvPr/>
        </p:nvSpPr>
        <p:spPr>
          <a:xfrm>
            <a:off x="822783" y="5058516"/>
            <a:ext cx="5865708" cy="369332"/>
          </a:xfrm>
          <a:prstGeom prst="rect">
            <a:avLst/>
          </a:prstGeom>
        </p:spPr>
        <p:txBody>
          <a:bodyPr wrap="none">
            <a:spAutoFit/>
          </a:bodyPr>
          <a:lstStyle/>
          <a:p>
            <a:r>
              <a:rPr lang="en-US" dirty="0">
                <a:solidFill>
                  <a:srgbClr val="081B3A"/>
                </a:solidFill>
                <a:latin typeface="SegoeuiPc"/>
              </a:rPr>
              <a:t>e. Contribute to promoting community sports movement</a:t>
            </a:r>
            <a:endParaRPr lang="en-US" dirty="0"/>
          </a:p>
        </p:txBody>
      </p:sp>
      <p:sp>
        <p:nvSpPr>
          <p:cNvPr id="30" name="Rectangle 29"/>
          <p:cNvSpPr/>
          <p:nvPr/>
        </p:nvSpPr>
        <p:spPr>
          <a:xfrm>
            <a:off x="822783" y="5461965"/>
            <a:ext cx="5878597" cy="369332"/>
          </a:xfrm>
          <a:prstGeom prst="rect">
            <a:avLst/>
          </a:prstGeom>
        </p:spPr>
        <p:txBody>
          <a:bodyPr wrap="none">
            <a:spAutoFit/>
          </a:bodyPr>
          <a:lstStyle/>
          <a:p>
            <a:r>
              <a:rPr lang="en-US" dirty="0">
                <a:solidFill>
                  <a:srgbClr val="081B3A"/>
                </a:solidFill>
                <a:latin typeface="SegoeuiPc"/>
              </a:rPr>
              <a:t>f. Academic significance and personal skill development</a:t>
            </a:r>
            <a:endParaRPr lang="en-US" dirty="0"/>
          </a:p>
        </p:txBody>
      </p:sp>
    </p:spTree>
    <p:extLst>
      <p:ext uri="{BB962C8B-B14F-4D97-AF65-F5344CB8AC3E}">
        <p14:creationId xmlns:p14="http://schemas.microsoft.com/office/powerpoint/2010/main" val="1604564326"/>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ppt_x"/>
                                          </p:val>
                                        </p:tav>
                                        <p:tav tm="100000">
                                          <p:val>
                                            <p:strVal val="#ppt_x"/>
                                          </p:val>
                                        </p:tav>
                                      </p:tavLst>
                                    </p:anim>
                                    <p:anim calcmode="lin" valueType="num">
                                      <p:cBhvr additive="base">
                                        <p:cTn id="16" dur="500" fill="hold"/>
                                        <p:tgtEl>
                                          <p:spTgt spid="7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p:cTn id="20" dur="500" fill="hold"/>
                                        <p:tgtEl>
                                          <p:spTgt spid="24"/>
                                        </p:tgtEl>
                                        <p:attrNameLst>
                                          <p:attrName>ppt_w</p:attrName>
                                        </p:attrNameLst>
                                      </p:cBhvr>
                                      <p:tavLst>
                                        <p:tav tm="0">
                                          <p:val>
                                            <p:fltVal val="0"/>
                                          </p:val>
                                        </p:tav>
                                        <p:tav tm="100000">
                                          <p:val>
                                            <p:strVal val="#ppt_w"/>
                                          </p:val>
                                        </p:tav>
                                      </p:tavLst>
                                    </p:anim>
                                    <p:anim calcmode="lin" valueType="num">
                                      <p:cBhvr>
                                        <p:cTn id="21" dur="500" fill="hold"/>
                                        <p:tgtEl>
                                          <p:spTgt spid="24"/>
                                        </p:tgtEl>
                                        <p:attrNameLst>
                                          <p:attrName>ppt_h</p:attrName>
                                        </p:attrNameLst>
                                      </p:cBhvr>
                                      <p:tavLst>
                                        <p:tav tm="0">
                                          <p:val>
                                            <p:fltVal val="0"/>
                                          </p:val>
                                        </p:tav>
                                        <p:tav tm="100000">
                                          <p:val>
                                            <p:strVal val="#ppt_h"/>
                                          </p:val>
                                        </p:tav>
                                      </p:tavLst>
                                    </p:anim>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0"/>
                                        </p:tgtEl>
                                        <p:attrNameLst>
                                          <p:attrName>style.visibility</p:attrName>
                                        </p:attrNameLst>
                                      </p:cBhvr>
                                      <p:to>
                                        <p:strVal val="visible"/>
                                      </p:to>
                                    </p:set>
                                    <p:animEffect transition="in" filter="fade">
                                      <p:cBhvr>
                                        <p:cTn id="32" dur="500"/>
                                        <p:tgtEl>
                                          <p:spTgt spid="2050"/>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4098"/>
                                        </p:tgtEl>
                                        <p:attrNameLst>
                                          <p:attrName>style.visibility</p:attrName>
                                        </p:attrNameLst>
                                      </p:cBhvr>
                                      <p:to>
                                        <p:strVal val="visible"/>
                                      </p:to>
                                    </p:set>
                                    <p:animEffect transition="in" filter="fade">
                                      <p:cBhvr>
                                        <p:cTn id="37" dur="1000"/>
                                        <p:tgtEl>
                                          <p:spTgt spid="4098"/>
                                        </p:tgtEl>
                                      </p:cBhvr>
                                    </p:animEffect>
                                    <p:anim calcmode="lin" valueType="num">
                                      <p:cBhvr>
                                        <p:cTn id="38" dur="1000" fill="hold"/>
                                        <p:tgtEl>
                                          <p:spTgt spid="4098"/>
                                        </p:tgtEl>
                                        <p:attrNameLst>
                                          <p:attrName>ppt_x</p:attrName>
                                        </p:attrNameLst>
                                      </p:cBhvr>
                                      <p:tavLst>
                                        <p:tav tm="0">
                                          <p:val>
                                            <p:strVal val="#ppt_x"/>
                                          </p:val>
                                        </p:tav>
                                        <p:tav tm="100000">
                                          <p:val>
                                            <p:strVal val="#ppt_x"/>
                                          </p:val>
                                        </p:tav>
                                      </p:tavLst>
                                    </p:anim>
                                    <p:anim calcmode="lin" valueType="num">
                                      <p:cBhvr>
                                        <p:cTn id="3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 grpId="0"/>
      <p:bldP spid="23" grpId="0"/>
      <p:bldP spid="25" grpId="0"/>
      <p:bldP spid="26" grpId="0"/>
      <p:bldP spid="27" grpId="0"/>
      <p:bldP spid="28" grpId="0"/>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3699795" cy="738664"/>
          </a:xfrm>
          <a:prstGeom prst="rect">
            <a:avLst/>
          </a:prstGeom>
          <a:noFill/>
        </p:spPr>
        <p:txBody>
          <a:bodyPr wrap="none" rtlCol="0">
            <a:spAutoFit/>
          </a:bodyPr>
          <a:lstStyle/>
          <a:p>
            <a:pPr lvl="0"/>
            <a:r>
              <a:rPr lang="en-US" sz="2400" b="1" dirty="0"/>
              <a:t>III: Design and Construction</a:t>
            </a:r>
          </a:p>
          <a:p>
            <a:endParaRPr lang="en-US" dirty="0"/>
          </a:p>
        </p:txBody>
      </p:sp>
      <p:sp>
        <p:nvSpPr>
          <p:cNvPr id="9" name="Rectangle 8"/>
          <p:cNvSpPr/>
          <p:nvPr/>
        </p:nvSpPr>
        <p:spPr>
          <a:xfrm>
            <a:off x="417697" y="934553"/>
            <a:ext cx="2679195" cy="369332"/>
          </a:xfrm>
          <a:prstGeom prst="rect">
            <a:avLst/>
          </a:prstGeom>
        </p:spPr>
        <p:txBody>
          <a:bodyPr wrap="none">
            <a:spAutoFit/>
          </a:bodyPr>
          <a:lstStyle/>
          <a:p>
            <a:pPr lvl="1"/>
            <a:r>
              <a:rPr lang="vi-VN" b="1" dirty="0"/>
              <a:t>Control </a:t>
            </a:r>
            <a:r>
              <a:rPr lang="en-US" b="1" dirty="0" smtClean="0"/>
              <a:t>robot</a:t>
            </a:r>
            <a:r>
              <a:rPr lang="vi-VN" b="1" dirty="0" smtClean="0"/>
              <a:t> </a:t>
            </a:r>
            <a:r>
              <a:rPr lang="vi-VN" b="1" dirty="0"/>
              <a:t>via app</a:t>
            </a:r>
            <a:endParaRPr lang="en-US" dirty="0"/>
          </a:p>
        </p:txBody>
      </p:sp>
      <p:pic>
        <p:nvPicPr>
          <p:cNvPr id="19" name="Picture 18"/>
          <p:cNvPicPr/>
          <p:nvPr/>
        </p:nvPicPr>
        <p:blipFill>
          <a:blip r:embed="rId3"/>
          <a:stretch>
            <a:fillRect/>
          </a:stretch>
        </p:blipFill>
        <p:spPr>
          <a:xfrm>
            <a:off x="1397535" y="2055821"/>
            <a:ext cx="2819400" cy="3627120"/>
          </a:xfrm>
          <a:prstGeom prst="rect">
            <a:avLst/>
          </a:prstGeom>
        </p:spPr>
      </p:pic>
      <p:pic>
        <p:nvPicPr>
          <p:cNvPr id="20" name="Picture 19"/>
          <p:cNvPicPr/>
          <p:nvPr/>
        </p:nvPicPr>
        <p:blipFill>
          <a:blip r:embed="rId4"/>
          <a:stretch>
            <a:fillRect/>
          </a:stretch>
        </p:blipFill>
        <p:spPr>
          <a:xfrm>
            <a:off x="4983141" y="2238099"/>
            <a:ext cx="6120765" cy="3183890"/>
          </a:xfrm>
          <a:prstGeom prst="rect">
            <a:avLst/>
          </a:prstGeom>
        </p:spPr>
      </p:pic>
      <p:sp>
        <p:nvSpPr>
          <p:cNvPr id="6" name="Rectangle 5"/>
          <p:cNvSpPr/>
          <p:nvPr/>
        </p:nvSpPr>
        <p:spPr>
          <a:xfrm>
            <a:off x="6924188" y="5587041"/>
            <a:ext cx="2389500" cy="369332"/>
          </a:xfrm>
          <a:prstGeom prst="rect">
            <a:avLst/>
          </a:prstGeom>
        </p:spPr>
        <p:txBody>
          <a:bodyPr wrap="none">
            <a:spAutoFit/>
          </a:bodyPr>
          <a:lstStyle/>
          <a:p>
            <a:r>
              <a:rPr lang="en-US" b="1" dirty="0"/>
              <a:t>Create Web Dashboard</a:t>
            </a:r>
          </a:p>
        </p:txBody>
      </p:sp>
      <p:sp>
        <p:nvSpPr>
          <p:cNvPr id="11" name="Rectangle 10"/>
          <p:cNvSpPr/>
          <p:nvPr/>
        </p:nvSpPr>
        <p:spPr>
          <a:xfrm>
            <a:off x="1739445" y="5771707"/>
            <a:ext cx="2360390" cy="369332"/>
          </a:xfrm>
          <a:prstGeom prst="rect">
            <a:avLst/>
          </a:prstGeom>
        </p:spPr>
        <p:txBody>
          <a:bodyPr wrap="none">
            <a:spAutoFit/>
          </a:bodyPr>
          <a:lstStyle/>
          <a:p>
            <a:r>
              <a:rPr lang="en-US" b="1" dirty="0"/>
              <a:t>Create a </a:t>
            </a:r>
            <a:r>
              <a:rPr lang="en-US" b="1" dirty="0" err="1"/>
              <a:t>Blynk</a:t>
            </a:r>
            <a:r>
              <a:rPr lang="en-US" b="1" dirty="0"/>
              <a:t> account</a:t>
            </a:r>
          </a:p>
        </p:txBody>
      </p:sp>
    </p:spTree>
    <p:extLst>
      <p:ext uri="{BB962C8B-B14F-4D97-AF65-F5344CB8AC3E}">
        <p14:creationId xmlns:p14="http://schemas.microsoft.com/office/powerpoint/2010/main" val="69623191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inVertical)">
                                      <p:cBhvr>
                                        <p:cTn id="23" dur="500"/>
                                        <p:tgtEl>
                                          <p:spTgt spid="1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2065887" cy="738664"/>
          </a:xfrm>
          <a:prstGeom prst="rect">
            <a:avLst/>
          </a:prstGeom>
          <a:noFill/>
        </p:spPr>
        <p:txBody>
          <a:bodyPr wrap="none" rtlCol="0">
            <a:spAutoFit/>
          </a:bodyPr>
          <a:lstStyle/>
          <a:p>
            <a:pPr lvl="0"/>
            <a:r>
              <a:rPr lang="en-US" sz="2400" b="1" dirty="0" smtClean="0"/>
              <a:t>IV: Experiment</a:t>
            </a:r>
            <a:endParaRPr lang="en-US" sz="2400" b="1" dirty="0"/>
          </a:p>
          <a:p>
            <a:endParaRPr lang="en-US" dirty="0"/>
          </a:p>
        </p:txBody>
      </p:sp>
      <p:sp>
        <p:nvSpPr>
          <p:cNvPr id="4" name="TextBox 3"/>
          <p:cNvSpPr txBox="1"/>
          <p:nvPr/>
        </p:nvSpPr>
        <p:spPr>
          <a:xfrm>
            <a:off x="811657" y="957383"/>
            <a:ext cx="2046138" cy="369332"/>
          </a:xfrm>
          <a:prstGeom prst="rect">
            <a:avLst/>
          </a:prstGeom>
          <a:noFill/>
        </p:spPr>
        <p:txBody>
          <a:bodyPr wrap="none" rtlCol="0">
            <a:spAutoFit/>
          </a:bodyPr>
          <a:lstStyle/>
          <a:p>
            <a:r>
              <a:rPr lang="en-US" b="1" dirty="0" smtClean="0"/>
              <a:t>Detect ball position</a:t>
            </a:r>
            <a:endParaRPr lang="en-US"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835" y="1696101"/>
            <a:ext cx="6252477" cy="4578671"/>
          </a:xfrm>
          <a:prstGeom prst="rect">
            <a:avLst/>
          </a:prstGeom>
        </p:spPr>
      </p:pic>
    </p:spTree>
    <p:extLst>
      <p:ext uri="{BB962C8B-B14F-4D97-AF65-F5344CB8AC3E}">
        <p14:creationId xmlns:p14="http://schemas.microsoft.com/office/powerpoint/2010/main" val="32324526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2065887" cy="738664"/>
          </a:xfrm>
          <a:prstGeom prst="rect">
            <a:avLst/>
          </a:prstGeom>
          <a:noFill/>
        </p:spPr>
        <p:txBody>
          <a:bodyPr wrap="none" rtlCol="0">
            <a:spAutoFit/>
          </a:bodyPr>
          <a:lstStyle/>
          <a:p>
            <a:pPr lvl="0"/>
            <a:r>
              <a:rPr lang="en-US" sz="2400" b="1" dirty="0" smtClean="0"/>
              <a:t>IV: Experiment</a:t>
            </a:r>
            <a:endParaRPr lang="en-US" sz="2400" b="1" dirty="0"/>
          </a:p>
          <a:p>
            <a:endParaRPr lang="en-US" dirty="0"/>
          </a:p>
        </p:txBody>
      </p:sp>
      <p:sp>
        <p:nvSpPr>
          <p:cNvPr id="4" name="TextBox 3"/>
          <p:cNvSpPr txBox="1"/>
          <p:nvPr/>
        </p:nvSpPr>
        <p:spPr>
          <a:xfrm>
            <a:off x="811657" y="957383"/>
            <a:ext cx="2046138" cy="369332"/>
          </a:xfrm>
          <a:prstGeom prst="rect">
            <a:avLst/>
          </a:prstGeom>
          <a:noFill/>
        </p:spPr>
        <p:txBody>
          <a:bodyPr wrap="none" rtlCol="0">
            <a:spAutoFit/>
          </a:bodyPr>
          <a:lstStyle/>
          <a:p>
            <a:r>
              <a:rPr lang="en-US" b="1" dirty="0" smtClean="0"/>
              <a:t>Detect ball position</a:t>
            </a:r>
            <a:endParaRPr lang="en-US"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795" y="1794373"/>
            <a:ext cx="6562945" cy="4641261"/>
          </a:xfrm>
          <a:prstGeom prst="rect">
            <a:avLst/>
          </a:prstGeom>
        </p:spPr>
      </p:pic>
    </p:spTree>
    <p:extLst>
      <p:ext uri="{BB962C8B-B14F-4D97-AF65-F5344CB8AC3E}">
        <p14:creationId xmlns:p14="http://schemas.microsoft.com/office/powerpoint/2010/main" val="316710739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2065887" cy="738664"/>
          </a:xfrm>
          <a:prstGeom prst="rect">
            <a:avLst/>
          </a:prstGeom>
          <a:noFill/>
        </p:spPr>
        <p:txBody>
          <a:bodyPr wrap="none" rtlCol="0">
            <a:spAutoFit/>
          </a:bodyPr>
          <a:lstStyle/>
          <a:p>
            <a:pPr lvl="0"/>
            <a:r>
              <a:rPr lang="en-US" sz="2400" b="1" dirty="0" smtClean="0"/>
              <a:t>IV: Experiment</a:t>
            </a:r>
            <a:endParaRPr lang="en-US" sz="2400" b="1" dirty="0"/>
          </a:p>
          <a:p>
            <a:endParaRPr lang="en-US" dirty="0"/>
          </a:p>
        </p:txBody>
      </p:sp>
      <p:sp>
        <p:nvSpPr>
          <p:cNvPr id="4" name="TextBox 3"/>
          <p:cNvSpPr txBox="1"/>
          <p:nvPr/>
        </p:nvSpPr>
        <p:spPr>
          <a:xfrm>
            <a:off x="811657" y="957383"/>
            <a:ext cx="2046138" cy="369332"/>
          </a:xfrm>
          <a:prstGeom prst="rect">
            <a:avLst/>
          </a:prstGeom>
          <a:noFill/>
        </p:spPr>
        <p:txBody>
          <a:bodyPr wrap="none" rtlCol="0">
            <a:spAutoFit/>
          </a:bodyPr>
          <a:lstStyle/>
          <a:p>
            <a:r>
              <a:rPr lang="en-US" b="1" dirty="0" smtClean="0"/>
              <a:t>Detect ball position</a:t>
            </a:r>
            <a:endParaRPr lang="en-US"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647" y="1828130"/>
            <a:ext cx="6503997" cy="4607504"/>
          </a:xfrm>
          <a:prstGeom prst="rect">
            <a:avLst/>
          </a:prstGeom>
        </p:spPr>
      </p:pic>
    </p:spTree>
    <p:extLst>
      <p:ext uri="{BB962C8B-B14F-4D97-AF65-F5344CB8AC3E}">
        <p14:creationId xmlns:p14="http://schemas.microsoft.com/office/powerpoint/2010/main" val="381192496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2065887" cy="738664"/>
          </a:xfrm>
          <a:prstGeom prst="rect">
            <a:avLst/>
          </a:prstGeom>
          <a:noFill/>
        </p:spPr>
        <p:txBody>
          <a:bodyPr wrap="none" rtlCol="0">
            <a:spAutoFit/>
          </a:bodyPr>
          <a:lstStyle/>
          <a:p>
            <a:pPr lvl="0"/>
            <a:r>
              <a:rPr lang="en-US" sz="2400" b="1" dirty="0" smtClean="0"/>
              <a:t>IV: Experiment</a:t>
            </a:r>
            <a:endParaRPr lang="en-US" sz="2400" b="1" dirty="0"/>
          </a:p>
          <a:p>
            <a:endParaRPr lang="en-US" dirty="0"/>
          </a:p>
        </p:txBody>
      </p:sp>
      <p:sp>
        <p:nvSpPr>
          <p:cNvPr id="4" name="TextBox 3"/>
          <p:cNvSpPr txBox="1"/>
          <p:nvPr/>
        </p:nvSpPr>
        <p:spPr>
          <a:xfrm>
            <a:off x="811657" y="957383"/>
            <a:ext cx="1609928" cy="461665"/>
          </a:xfrm>
          <a:prstGeom prst="rect">
            <a:avLst/>
          </a:prstGeom>
          <a:noFill/>
        </p:spPr>
        <p:txBody>
          <a:bodyPr wrap="none" rtlCol="0">
            <a:spAutoFit/>
          </a:bodyPr>
          <a:lstStyle/>
          <a:p>
            <a:r>
              <a:rPr lang="en-US" sz="2400" b="1" dirty="0" smtClean="0"/>
              <a:t>Auto mode</a:t>
            </a:r>
            <a:endParaRPr lang="en-US" sz="2400" b="1" dirty="0"/>
          </a:p>
        </p:txBody>
      </p:sp>
      <p:pic>
        <p:nvPicPr>
          <p:cNvPr id="5" name="Picture 4"/>
          <p:cNvPicPr>
            <a:picLocks noChangeAspect="1"/>
          </p:cNvPicPr>
          <p:nvPr/>
        </p:nvPicPr>
        <p:blipFill>
          <a:blip r:embed="rId3"/>
          <a:stretch>
            <a:fillRect/>
          </a:stretch>
        </p:blipFill>
        <p:spPr>
          <a:xfrm>
            <a:off x="2122272" y="1629012"/>
            <a:ext cx="7811590" cy="4401164"/>
          </a:xfrm>
          <a:prstGeom prst="rect">
            <a:avLst/>
          </a:prstGeom>
        </p:spPr>
      </p:pic>
    </p:spTree>
    <p:extLst>
      <p:ext uri="{BB962C8B-B14F-4D97-AF65-F5344CB8AC3E}">
        <p14:creationId xmlns:p14="http://schemas.microsoft.com/office/powerpoint/2010/main" val="396071656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2065887" cy="738664"/>
          </a:xfrm>
          <a:prstGeom prst="rect">
            <a:avLst/>
          </a:prstGeom>
          <a:noFill/>
        </p:spPr>
        <p:txBody>
          <a:bodyPr wrap="none" rtlCol="0">
            <a:spAutoFit/>
          </a:bodyPr>
          <a:lstStyle/>
          <a:p>
            <a:pPr lvl="0"/>
            <a:r>
              <a:rPr lang="en-US" sz="2400" b="1" dirty="0" smtClean="0"/>
              <a:t>IV: Experiment</a:t>
            </a:r>
            <a:endParaRPr lang="en-US" sz="2400" b="1" dirty="0"/>
          </a:p>
          <a:p>
            <a:endParaRPr lang="en-US" dirty="0"/>
          </a:p>
        </p:txBody>
      </p:sp>
      <p:sp>
        <p:nvSpPr>
          <p:cNvPr id="4" name="TextBox 3"/>
          <p:cNvSpPr txBox="1"/>
          <p:nvPr/>
        </p:nvSpPr>
        <p:spPr>
          <a:xfrm>
            <a:off x="811657" y="957383"/>
            <a:ext cx="1968809" cy="461665"/>
          </a:xfrm>
          <a:prstGeom prst="rect">
            <a:avLst/>
          </a:prstGeom>
          <a:noFill/>
        </p:spPr>
        <p:txBody>
          <a:bodyPr wrap="none" rtlCol="0">
            <a:spAutoFit/>
          </a:bodyPr>
          <a:lstStyle/>
          <a:p>
            <a:r>
              <a:rPr lang="en-US" sz="2400" b="1" dirty="0" smtClean="0"/>
              <a:t>Manual mode</a:t>
            </a:r>
            <a:endParaRPr lang="en-US" sz="2400" b="1" dirty="0"/>
          </a:p>
        </p:txBody>
      </p:sp>
      <p:pic>
        <p:nvPicPr>
          <p:cNvPr id="5" name="Picture 4"/>
          <p:cNvPicPr>
            <a:picLocks noChangeAspect="1"/>
          </p:cNvPicPr>
          <p:nvPr/>
        </p:nvPicPr>
        <p:blipFill>
          <a:blip r:embed="rId3"/>
          <a:stretch>
            <a:fillRect/>
          </a:stretch>
        </p:blipFill>
        <p:spPr>
          <a:xfrm>
            <a:off x="2199731" y="1696101"/>
            <a:ext cx="7792537" cy="4382112"/>
          </a:xfrm>
          <a:prstGeom prst="rect">
            <a:avLst/>
          </a:prstGeom>
        </p:spPr>
      </p:pic>
    </p:spTree>
    <p:extLst>
      <p:ext uri="{BB962C8B-B14F-4D97-AF65-F5344CB8AC3E}">
        <p14:creationId xmlns:p14="http://schemas.microsoft.com/office/powerpoint/2010/main" val="205726830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2065887" cy="738664"/>
          </a:xfrm>
          <a:prstGeom prst="rect">
            <a:avLst/>
          </a:prstGeom>
          <a:noFill/>
        </p:spPr>
        <p:txBody>
          <a:bodyPr wrap="none" rtlCol="0">
            <a:spAutoFit/>
          </a:bodyPr>
          <a:lstStyle/>
          <a:p>
            <a:pPr lvl="0"/>
            <a:r>
              <a:rPr lang="en-US" sz="2400" b="1" dirty="0" smtClean="0"/>
              <a:t>IV: Experiment</a:t>
            </a:r>
            <a:endParaRPr lang="en-US" sz="2400" b="1" dirty="0"/>
          </a:p>
          <a:p>
            <a:endParaRPr lang="en-US" dirty="0"/>
          </a:p>
        </p:txBody>
      </p:sp>
      <p:sp>
        <p:nvSpPr>
          <p:cNvPr id="5" name="TextBox 4"/>
          <p:cNvSpPr txBox="1"/>
          <p:nvPr/>
        </p:nvSpPr>
        <p:spPr>
          <a:xfrm>
            <a:off x="1314994" y="1058144"/>
            <a:ext cx="8431860" cy="707886"/>
          </a:xfrm>
          <a:prstGeom prst="rect">
            <a:avLst/>
          </a:prstGeom>
          <a:noFill/>
        </p:spPr>
        <p:txBody>
          <a:bodyPr wrap="none" rtlCol="0">
            <a:spAutoFit/>
          </a:bodyPr>
          <a:lstStyle/>
          <a:p>
            <a:r>
              <a:rPr lang="en-US" sz="2000" dirty="0"/>
              <a:t>After testing in left, straight, and right positions, </a:t>
            </a:r>
            <a:r>
              <a:rPr lang="en-US" sz="2000" dirty="0" smtClean="0"/>
              <a:t>the </a:t>
            </a:r>
            <a:r>
              <a:rPr lang="en-US" sz="2000" dirty="0"/>
              <a:t>robot can work quite well. </a:t>
            </a:r>
            <a:endParaRPr lang="en-US" sz="2000" dirty="0" smtClean="0"/>
          </a:p>
          <a:p>
            <a:r>
              <a:rPr lang="en-US" sz="2000" dirty="0" smtClean="0"/>
              <a:t>With </a:t>
            </a:r>
            <a:r>
              <a:rPr lang="en-US" sz="2000" dirty="0"/>
              <a:t>10 tests, the robot has the following results:</a:t>
            </a:r>
          </a:p>
        </p:txBody>
      </p:sp>
      <p:pic>
        <p:nvPicPr>
          <p:cNvPr id="6" name="Picture 5"/>
          <p:cNvPicPr>
            <a:picLocks noChangeAspect="1"/>
          </p:cNvPicPr>
          <p:nvPr/>
        </p:nvPicPr>
        <p:blipFill>
          <a:blip r:embed="rId3"/>
          <a:stretch>
            <a:fillRect/>
          </a:stretch>
        </p:blipFill>
        <p:spPr>
          <a:xfrm>
            <a:off x="2263794" y="2501617"/>
            <a:ext cx="7268589" cy="809738"/>
          </a:xfrm>
          <a:prstGeom prst="rect">
            <a:avLst/>
          </a:prstGeom>
        </p:spPr>
      </p:pic>
      <p:sp>
        <p:nvSpPr>
          <p:cNvPr id="9" name="TextBox 8"/>
          <p:cNvSpPr txBox="1"/>
          <p:nvPr/>
        </p:nvSpPr>
        <p:spPr>
          <a:xfrm>
            <a:off x="2849761" y="3697627"/>
            <a:ext cx="6210354" cy="707886"/>
          </a:xfrm>
          <a:prstGeom prst="rect">
            <a:avLst/>
          </a:prstGeom>
          <a:noFill/>
        </p:spPr>
        <p:txBody>
          <a:bodyPr wrap="none" rtlCol="0">
            <a:spAutoFit/>
          </a:bodyPr>
          <a:lstStyle/>
          <a:p>
            <a:r>
              <a:rPr lang="en-US" sz="2000" dirty="0"/>
              <a:t>Conclusion: Testing with the </a:t>
            </a:r>
            <a:r>
              <a:rPr lang="en-US" sz="2000" dirty="0" err="1"/>
              <a:t>pickleball</a:t>
            </a:r>
            <a:r>
              <a:rPr lang="en-US" sz="2000" dirty="0"/>
              <a:t> in all 3 directions, </a:t>
            </a:r>
            <a:endParaRPr lang="en-US" sz="2000" dirty="0" smtClean="0"/>
          </a:p>
          <a:p>
            <a:r>
              <a:rPr lang="en-US" sz="2000" dirty="0" smtClean="0"/>
              <a:t>the </a:t>
            </a:r>
            <a:r>
              <a:rPr lang="en-US" sz="2000" dirty="0"/>
              <a:t>robot recovered the ball with a fairly high rate of 87%.</a:t>
            </a:r>
          </a:p>
        </p:txBody>
      </p:sp>
    </p:spTree>
    <p:extLst>
      <p:ext uri="{BB962C8B-B14F-4D97-AF65-F5344CB8AC3E}">
        <p14:creationId xmlns:p14="http://schemas.microsoft.com/office/powerpoint/2010/main" val="236498438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1903663" cy="738664"/>
          </a:xfrm>
          <a:prstGeom prst="rect">
            <a:avLst/>
          </a:prstGeom>
          <a:noFill/>
        </p:spPr>
        <p:txBody>
          <a:bodyPr wrap="none" rtlCol="0">
            <a:spAutoFit/>
          </a:bodyPr>
          <a:lstStyle/>
          <a:p>
            <a:pPr lvl="0"/>
            <a:r>
              <a:rPr lang="en-US" sz="2400" b="1" dirty="0" smtClean="0"/>
              <a:t>V: Conclusion</a:t>
            </a:r>
            <a:endParaRPr lang="en-US" sz="2400" b="1" dirty="0"/>
          </a:p>
          <a:p>
            <a:endParaRPr lang="en-US" dirty="0"/>
          </a:p>
        </p:txBody>
      </p:sp>
      <p:sp>
        <p:nvSpPr>
          <p:cNvPr id="4" name="Rectangle 3"/>
          <p:cNvSpPr/>
          <p:nvPr/>
        </p:nvSpPr>
        <p:spPr>
          <a:xfrm>
            <a:off x="914148" y="1142049"/>
            <a:ext cx="9172412" cy="1200329"/>
          </a:xfrm>
          <a:prstGeom prst="rect">
            <a:avLst/>
          </a:prstGeom>
        </p:spPr>
        <p:txBody>
          <a:bodyPr wrap="square">
            <a:spAutoFit/>
          </a:bodyPr>
          <a:lstStyle/>
          <a:p>
            <a:r>
              <a:rPr lang="en-US" dirty="0" smtClean="0"/>
              <a:t>-The </a:t>
            </a:r>
            <a:r>
              <a:rPr lang="en-US" dirty="0"/>
              <a:t>model runs exactly as the topic requires</a:t>
            </a:r>
          </a:p>
          <a:p>
            <a:r>
              <a:rPr lang="en-US" dirty="0" smtClean="0"/>
              <a:t>-Image </a:t>
            </a:r>
            <a:r>
              <a:rPr lang="en-US" dirty="0"/>
              <a:t>processing correctly identifies the </a:t>
            </a:r>
            <a:r>
              <a:rPr lang="en-US" dirty="0" err="1"/>
              <a:t>pickleball</a:t>
            </a:r>
            <a:r>
              <a:rPr lang="en-US" dirty="0"/>
              <a:t> </a:t>
            </a:r>
            <a:r>
              <a:rPr lang="en-US" dirty="0" smtClean="0"/>
              <a:t>according to </a:t>
            </a:r>
            <a:r>
              <a:rPr lang="en-US" dirty="0"/>
              <a:t>the problem requirements</a:t>
            </a:r>
          </a:p>
          <a:p>
            <a:r>
              <a:rPr lang="en-US" dirty="0" smtClean="0"/>
              <a:t>-</a:t>
            </a:r>
            <a:r>
              <a:rPr lang="en-US" dirty="0" err="1" smtClean="0"/>
              <a:t>Pickleball</a:t>
            </a:r>
            <a:r>
              <a:rPr lang="en-US" dirty="0" smtClean="0"/>
              <a:t> </a:t>
            </a:r>
            <a:r>
              <a:rPr lang="en-US" dirty="0"/>
              <a:t>retrieval is quite accurate with relative speed</a:t>
            </a:r>
          </a:p>
          <a:p>
            <a:r>
              <a:rPr lang="en-US" dirty="0" smtClean="0"/>
              <a:t>-Precise </a:t>
            </a:r>
            <a:r>
              <a:rPr lang="en-US" dirty="0"/>
              <a:t>manual mode control</a:t>
            </a:r>
          </a:p>
        </p:txBody>
      </p:sp>
      <p:sp>
        <p:nvSpPr>
          <p:cNvPr id="6" name="Rectangle 5"/>
          <p:cNvSpPr/>
          <p:nvPr/>
        </p:nvSpPr>
        <p:spPr>
          <a:xfrm>
            <a:off x="767892" y="772772"/>
            <a:ext cx="1223412" cy="369332"/>
          </a:xfrm>
          <a:prstGeom prst="rect">
            <a:avLst/>
          </a:prstGeom>
        </p:spPr>
        <p:txBody>
          <a:bodyPr wrap="none">
            <a:spAutoFit/>
          </a:bodyPr>
          <a:lstStyle/>
          <a:p>
            <a:r>
              <a:rPr lang="en-US" b="1" dirty="0" smtClean="0"/>
              <a:t>Conclusion</a:t>
            </a:r>
            <a:endParaRPr lang="en-US" b="1" dirty="0"/>
          </a:p>
        </p:txBody>
      </p:sp>
      <p:sp>
        <p:nvSpPr>
          <p:cNvPr id="9" name="Rectangle 8"/>
          <p:cNvSpPr/>
          <p:nvPr/>
        </p:nvSpPr>
        <p:spPr>
          <a:xfrm>
            <a:off x="732843" y="2342378"/>
            <a:ext cx="1293303" cy="369332"/>
          </a:xfrm>
          <a:prstGeom prst="rect">
            <a:avLst/>
          </a:prstGeom>
        </p:spPr>
        <p:txBody>
          <a:bodyPr wrap="none">
            <a:spAutoFit/>
          </a:bodyPr>
          <a:lstStyle/>
          <a:p>
            <a:r>
              <a:rPr lang="en-US" b="1" dirty="0" smtClean="0"/>
              <a:t>Advantages</a:t>
            </a:r>
            <a:endParaRPr lang="en-US" b="1" dirty="0"/>
          </a:p>
        </p:txBody>
      </p:sp>
      <p:sp>
        <p:nvSpPr>
          <p:cNvPr id="11" name="Rectangle 10"/>
          <p:cNvSpPr/>
          <p:nvPr/>
        </p:nvSpPr>
        <p:spPr>
          <a:xfrm>
            <a:off x="914148" y="2711655"/>
            <a:ext cx="7478351" cy="1200329"/>
          </a:xfrm>
          <a:prstGeom prst="rect">
            <a:avLst/>
          </a:prstGeom>
        </p:spPr>
        <p:txBody>
          <a:bodyPr wrap="square">
            <a:spAutoFit/>
          </a:bodyPr>
          <a:lstStyle/>
          <a:p>
            <a:r>
              <a:rPr lang="en-US" dirty="0" smtClean="0"/>
              <a:t>-The </a:t>
            </a:r>
            <a:r>
              <a:rPr lang="en-US" dirty="0"/>
              <a:t>robot has a relatively moderate size to be able to hold many balls.</a:t>
            </a:r>
          </a:p>
          <a:p>
            <a:r>
              <a:rPr lang="en-US" dirty="0" smtClean="0"/>
              <a:t>-The </a:t>
            </a:r>
            <a:r>
              <a:rPr lang="en-US" dirty="0"/>
              <a:t>hardware is made of mica, lightweight cardboard and is cheap</a:t>
            </a:r>
          </a:p>
          <a:p>
            <a:r>
              <a:rPr lang="en-US" dirty="0" smtClean="0"/>
              <a:t>-The </a:t>
            </a:r>
            <a:r>
              <a:rPr lang="en-US" dirty="0"/>
              <a:t>processing speed is quite fast and relatively accurate</a:t>
            </a:r>
          </a:p>
          <a:p>
            <a:r>
              <a:rPr lang="en-US" dirty="0" smtClean="0"/>
              <a:t>-Can </a:t>
            </a:r>
            <a:r>
              <a:rPr lang="en-US" dirty="0"/>
              <a:t>be controlled via app from phone</a:t>
            </a:r>
          </a:p>
        </p:txBody>
      </p:sp>
      <p:sp>
        <p:nvSpPr>
          <p:cNvPr id="13" name="Rectangle 12"/>
          <p:cNvSpPr/>
          <p:nvPr/>
        </p:nvSpPr>
        <p:spPr>
          <a:xfrm>
            <a:off x="914148" y="4364826"/>
            <a:ext cx="6096000" cy="2031325"/>
          </a:xfrm>
          <a:prstGeom prst="rect">
            <a:avLst/>
          </a:prstGeom>
        </p:spPr>
        <p:txBody>
          <a:bodyPr>
            <a:spAutoFit/>
          </a:bodyPr>
          <a:lstStyle/>
          <a:p>
            <a:r>
              <a:rPr lang="en-US" dirty="0" smtClean="0"/>
              <a:t>-Lack of calculation experience makes the robot unstable</a:t>
            </a:r>
          </a:p>
          <a:p>
            <a:r>
              <a:rPr lang="en-US" dirty="0" smtClean="0"/>
              <a:t>-Operating time is not long-lasting</a:t>
            </a:r>
          </a:p>
          <a:p>
            <a:r>
              <a:rPr lang="en-US" dirty="0" smtClean="0"/>
              <a:t>-There are also limitations in the camera's vision so sometimes the ball can be next to the side of the car without the car detecting it.</a:t>
            </a:r>
          </a:p>
          <a:p>
            <a:r>
              <a:rPr lang="en-US" dirty="0" smtClean="0"/>
              <a:t>-The robot can collect balls in areas close to the wall, but it still cannot reach the corner areas to collect balls.</a:t>
            </a:r>
            <a:endParaRPr lang="en-US" dirty="0"/>
          </a:p>
        </p:txBody>
      </p:sp>
      <p:sp>
        <p:nvSpPr>
          <p:cNvPr id="15" name="Rectangle 14"/>
          <p:cNvSpPr/>
          <p:nvPr/>
        </p:nvSpPr>
        <p:spPr>
          <a:xfrm>
            <a:off x="732843" y="3995494"/>
            <a:ext cx="1561005" cy="369332"/>
          </a:xfrm>
          <a:prstGeom prst="rect">
            <a:avLst/>
          </a:prstGeom>
        </p:spPr>
        <p:txBody>
          <a:bodyPr wrap="none">
            <a:spAutoFit/>
          </a:bodyPr>
          <a:lstStyle/>
          <a:p>
            <a:r>
              <a:rPr lang="en-US" b="1" dirty="0" smtClean="0"/>
              <a:t>Disadvantages</a:t>
            </a:r>
            <a:endParaRPr lang="en-US" b="1" dirty="0"/>
          </a:p>
        </p:txBody>
      </p:sp>
    </p:spTree>
    <p:extLst>
      <p:ext uri="{BB962C8B-B14F-4D97-AF65-F5344CB8AC3E}">
        <p14:creationId xmlns:p14="http://schemas.microsoft.com/office/powerpoint/2010/main" val="193821399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barn(inVertical)">
                                      <p:cBhvr>
                                        <p:cTn id="33" dur="500"/>
                                        <p:tgtEl>
                                          <p:spTgt spid="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barn(inVertical)">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down)">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 grpId="0"/>
      <p:bldP spid="6" grpId="0"/>
      <p:bldP spid="11" grpId="0"/>
      <p:bldP spid="13"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1903663" cy="738664"/>
          </a:xfrm>
          <a:prstGeom prst="rect">
            <a:avLst/>
          </a:prstGeom>
          <a:noFill/>
        </p:spPr>
        <p:txBody>
          <a:bodyPr wrap="none" rtlCol="0">
            <a:spAutoFit/>
          </a:bodyPr>
          <a:lstStyle/>
          <a:p>
            <a:pPr lvl="0"/>
            <a:r>
              <a:rPr lang="en-US" sz="2400" b="1" dirty="0" smtClean="0"/>
              <a:t>V: Conclusion</a:t>
            </a:r>
            <a:endParaRPr lang="en-US" sz="2400" b="1" dirty="0"/>
          </a:p>
          <a:p>
            <a:endParaRPr lang="en-US" dirty="0"/>
          </a:p>
        </p:txBody>
      </p:sp>
      <p:sp>
        <p:nvSpPr>
          <p:cNvPr id="5" name="Rectangle 4"/>
          <p:cNvSpPr/>
          <p:nvPr/>
        </p:nvSpPr>
        <p:spPr>
          <a:xfrm>
            <a:off x="787960" y="940804"/>
            <a:ext cx="4353371" cy="400110"/>
          </a:xfrm>
          <a:prstGeom prst="rect">
            <a:avLst/>
          </a:prstGeom>
        </p:spPr>
        <p:txBody>
          <a:bodyPr wrap="none">
            <a:spAutoFit/>
          </a:bodyPr>
          <a:lstStyle/>
          <a:p>
            <a:r>
              <a:rPr lang="en-US" sz="2000" b="1" dirty="0" smtClean="0"/>
              <a:t>Difficulties </a:t>
            </a:r>
            <a:r>
              <a:rPr lang="en-US" sz="2000" b="1" dirty="0"/>
              <a:t>in implementing the project</a:t>
            </a:r>
          </a:p>
        </p:txBody>
      </p:sp>
      <p:sp>
        <p:nvSpPr>
          <p:cNvPr id="10" name="Rectangle 9"/>
          <p:cNvSpPr/>
          <p:nvPr/>
        </p:nvSpPr>
        <p:spPr>
          <a:xfrm>
            <a:off x="1120455" y="1494746"/>
            <a:ext cx="9693935" cy="4985980"/>
          </a:xfrm>
          <a:prstGeom prst="rect">
            <a:avLst/>
          </a:prstGeom>
        </p:spPr>
        <p:txBody>
          <a:bodyPr wrap="square">
            <a:spAutoFit/>
          </a:bodyPr>
          <a:lstStyle/>
          <a:p>
            <a:r>
              <a:rPr lang="en-US" dirty="0" smtClean="0"/>
              <a:t>-</a:t>
            </a:r>
            <a:r>
              <a:rPr lang="en-US" sz="2000" dirty="0" smtClean="0"/>
              <a:t>Difficulty </a:t>
            </a:r>
            <a:r>
              <a:rPr lang="en-US" sz="2000" dirty="0"/>
              <a:t>in choosing suitable materials and testing the ball collecting mechanism, when assembling the paddle wheel is not firm, leading to deformation or popping out of the paddle wheel while collecting the ball. The paddle wheel speed must be reasonable, if the speed is too high, the ball will not have time to go inside but will be continuously pushed out by the paddle wheel, if the speed is too low, there will not be enough force to push the ball in</a:t>
            </a:r>
            <a:r>
              <a:rPr lang="en-US" sz="2000" dirty="0" smtClean="0"/>
              <a:t>.</a:t>
            </a:r>
          </a:p>
          <a:p>
            <a:r>
              <a:rPr lang="en-US" sz="2000" dirty="0"/>
              <a:t>- The ball guide mechanism has problems that can cause the ball to get stuck when the paddle wheel is rotating.</a:t>
            </a:r>
          </a:p>
          <a:p>
            <a:r>
              <a:rPr lang="en-US" sz="2000" dirty="0"/>
              <a:t>- Some devices are purchased old, so they cannot be used well and it takes time to buy new devices.</a:t>
            </a:r>
          </a:p>
          <a:p>
            <a:r>
              <a:rPr lang="en-US" sz="2000" dirty="0"/>
              <a:t>- Difficulty in finding reference documents and available project information sources.</a:t>
            </a:r>
          </a:p>
          <a:p>
            <a:r>
              <a:rPr lang="en-US" sz="2000" dirty="0"/>
              <a:t>When experimenting with moving, there are problems such as not being able to locate the ball position, the vehicle does not move in the desired direction in the code, there are many errors in programming and battery capacity problems, so the engine cannot operate strongly enough and long enough.</a:t>
            </a:r>
          </a:p>
          <a:p>
            <a:endParaRPr lang="en-US" dirty="0"/>
          </a:p>
        </p:txBody>
      </p:sp>
    </p:spTree>
    <p:extLst>
      <p:ext uri="{BB962C8B-B14F-4D97-AF65-F5344CB8AC3E}">
        <p14:creationId xmlns:p14="http://schemas.microsoft.com/office/powerpoint/2010/main" val="253209041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1903663" cy="738664"/>
          </a:xfrm>
          <a:prstGeom prst="rect">
            <a:avLst/>
          </a:prstGeom>
          <a:noFill/>
        </p:spPr>
        <p:txBody>
          <a:bodyPr wrap="none" rtlCol="0">
            <a:spAutoFit/>
          </a:bodyPr>
          <a:lstStyle/>
          <a:p>
            <a:pPr lvl="0"/>
            <a:r>
              <a:rPr lang="en-US" sz="2400" b="1" dirty="0" smtClean="0"/>
              <a:t>V: Conclusion</a:t>
            </a:r>
            <a:endParaRPr lang="en-US" sz="2400" b="1" dirty="0"/>
          </a:p>
          <a:p>
            <a:endParaRPr lang="en-US" dirty="0"/>
          </a:p>
        </p:txBody>
      </p:sp>
      <p:sp>
        <p:nvSpPr>
          <p:cNvPr id="4" name="Rectangle 3"/>
          <p:cNvSpPr/>
          <p:nvPr/>
        </p:nvSpPr>
        <p:spPr>
          <a:xfrm>
            <a:off x="879099" y="1042755"/>
            <a:ext cx="2634760" cy="400110"/>
          </a:xfrm>
          <a:prstGeom prst="rect">
            <a:avLst/>
          </a:prstGeom>
        </p:spPr>
        <p:txBody>
          <a:bodyPr wrap="none">
            <a:spAutoFit/>
          </a:bodyPr>
          <a:lstStyle/>
          <a:p>
            <a:r>
              <a:rPr lang="en-US" sz="2000" b="1" dirty="0" smtClean="0"/>
              <a:t>Development </a:t>
            </a:r>
            <a:r>
              <a:rPr lang="en-US" sz="2000" b="1" dirty="0"/>
              <a:t>direction</a:t>
            </a:r>
          </a:p>
        </p:txBody>
      </p:sp>
      <p:sp>
        <p:nvSpPr>
          <p:cNvPr id="8" name="Rectangle 7"/>
          <p:cNvSpPr/>
          <p:nvPr/>
        </p:nvSpPr>
        <p:spPr>
          <a:xfrm>
            <a:off x="914147" y="1696101"/>
            <a:ext cx="9736435" cy="2554545"/>
          </a:xfrm>
          <a:prstGeom prst="rect">
            <a:avLst/>
          </a:prstGeom>
        </p:spPr>
        <p:txBody>
          <a:bodyPr wrap="square">
            <a:spAutoFit/>
          </a:bodyPr>
          <a:lstStyle/>
          <a:p>
            <a:r>
              <a:rPr lang="en-US" dirty="0" smtClean="0"/>
              <a:t>-</a:t>
            </a:r>
            <a:r>
              <a:rPr lang="en-US" sz="2000" dirty="0" smtClean="0"/>
              <a:t>Find </a:t>
            </a:r>
            <a:r>
              <a:rPr lang="en-US" sz="2000" dirty="0"/>
              <a:t>ways to optimize accuracy, ball detection and ball picking speed.</a:t>
            </a:r>
          </a:p>
          <a:p>
            <a:r>
              <a:rPr lang="en-US" sz="2000" dirty="0" smtClean="0"/>
              <a:t>-Create </a:t>
            </a:r>
            <a:r>
              <a:rPr lang="en-US" sz="2000" dirty="0"/>
              <a:t>a new ball collecting mechanism that can collect balls lying in the corner of walls or corners of strange objects.</a:t>
            </a:r>
          </a:p>
          <a:p>
            <a:r>
              <a:rPr lang="en-US" sz="2000" dirty="0" smtClean="0"/>
              <a:t>-Can </a:t>
            </a:r>
            <a:r>
              <a:rPr lang="en-US" sz="2000" dirty="0"/>
              <a:t>withstand impact when hit by a ball.</a:t>
            </a:r>
          </a:p>
          <a:p>
            <a:r>
              <a:rPr lang="en-US" sz="2000" dirty="0" smtClean="0"/>
              <a:t>-Make </a:t>
            </a:r>
            <a:r>
              <a:rPr lang="en-US" sz="2000" dirty="0"/>
              <a:t>a phone application that connects to the robot to monitor parameters such as battery, number of balls in the basket, and alert when there is a problem.</a:t>
            </a:r>
          </a:p>
          <a:p>
            <a:r>
              <a:rPr lang="en-US" sz="2000" dirty="0" smtClean="0"/>
              <a:t>-Design </a:t>
            </a:r>
            <a:r>
              <a:rPr lang="en-US" sz="2000" dirty="0"/>
              <a:t>to increase the size of the basket to hold more balls.</a:t>
            </a:r>
          </a:p>
          <a:p>
            <a:r>
              <a:rPr lang="en-US" sz="2000" dirty="0" smtClean="0"/>
              <a:t>-Add </a:t>
            </a:r>
            <a:r>
              <a:rPr lang="en-US" sz="2000" dirty="0"/>
              <a:t>ambient sensors to continuously avoid obstacles or when approaching walls</a:t>
            </a:r>
            <a:r>
              <a:rPr lang="en-US" sz="2000" dirty="0" smtClean="0"/>
              <a:t>.</a:t>
            </a:r>
            <a:endParaRPr lang="en-US" sz="2000" dirty="0"/>
          </a:p>
        </p:txBody>
      </p:sp>
    </p:spTree>
    <p:extLst>
      <p:ext uri="{BB962C8B-B14F-4D97-AF65-F5344CB8AC3E}">
        <p14:creationId xmlns:p14="http://schemas.microsoft.com/office/powerpoint/2010/main" val="197414011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flipV="1">
            <a:off x="10841564" y="1135088"/>
            <a:ext cx="205112" cy="1847463"/>
            <a:chOff x="2133600" y="805742"/>
            <a:chExt cx="170688" cy="1537408"/>
          </a:xfrm>
        </p:grpSpPr>
        <p:sp>
          <p:nvSpPr>
            <p:cNvPr id="46" name="椭圆 45"/>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7" name="直接连接符 46"/>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4" name="TextBox 3"/>
          <p:cNvSpPr txBox="1"/>
          <p:nvPr/>
        </p:nvSpPr>
        <p:spPr>
          <a:xfrm>
            <a:off x="727491" y="211758"/>
            <a:ext cx="9663095" cy="461665"/>
          </a:xfrm>
          <a:prstGeom prst="rect">
            <a:avLst/>
          </a:prstGeom>
          <a:noFill/>
        </p:spPr>
        <p:txBody>
          <a:bodyPr wrap="none" rtlCol="0">
            <a:spAutoFit/>
          </a:bodyPr>
          <a:lstStyle/>
          <a:p>
            <a:r>
              <a:rPr lang="en-US" sz="2400" b="1" dirty="0"/>
              <a:t>I</a:t>
            </a:r>
            <a:r>
              <a:rPr lang="en-US" sz="2400" b="1" dirty="0" smtClean="0"/>
              <a:t>: </a:t>
            </a:r>
            <a:r>
              <a:rPr lang="en-US" sz="2400" b="1" dirty="0"/>
              <a:t>Reasons</a:t>
            </a:r>
            <a:r>
              <a:rPr lang="en-US" sz="2400" b="1" dirty="0" smtClean="0"/>
              <a:t> </a:t>
            </a:r>
            <a:r>
              <a:rPr lang="en-US" sz="2400" b="1" dirty="0"/>
              <a:t>for choosing the topic, purpose and requirements of the </a:t>
            </a:r>
            <a:r>
              <a:rPr lang="en-US" sz="2400" b="1" dirty="0" smtClean="0"/>
              <a:t>project</a:t>
            </a:r>
            <a:endParaRPr lang="en-US" sz="2400" b="1" dirty="0"/>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44051" y="3941382"/>
            <a:ext cx="3700437" cy="461665"/>
          </a:xfrm>
          <a:prstGeom prst="rect">
            <a:avLst/>
          </a:prstGeom>
          <a:noFill/>
        </p:spPr>
        <p:txBody>
          <a:bodyPr wrap="none" rtlCol="0">
            <a:spAutoFit/>
          </a:bodyPr>
          <a:lstStyle/>
          <a:p>
            <a:r>
              <a:rPr lang="en-US" sz="2400" dirty="0" smtClean="0"/>
              <a:t>Requirements </a:t>
            </a:r>
            <a:r>
              <a:rPr lang="en-US" sz="2400" dirty="0"/>
              <a:t>of the project</a:t>
            </a:r>
          </a:p>
        </p:txBody>
      </p:sp>
      <p:sp>
        <p:nvSpPr>
          <p:cNvPr id="5" name="TextBox 4"/>
          <p:cNvSpPr txBox="1"/>
          <p:nvPr/>
        </p:nvSpPr>
        <p:spPr>
          <a:xfrm>
            <a:off x="839119" y="4404531"/>
            <a:ext cx="5843779" cy="1569660"/>
          </a:xfrm>
          <a:prstGeom prst="rect">
            <a:avLst/>
          </a:prstGeom>
          <a:noFill/>
        </p:spPr>
        <p:txBody>
          <a:bodyPr wrap="none" rtlCol="0">
            <a:spAutoFit/>
          </a:bodyPr>
          <a:lstStyle/>
          <a:p>
            <a:r>
              <a:rPr lang="en-US" sz="2400" dirty="0" smtClean="0"/>
              <a:t>˗Limited </a:t>
            </a:r>
            <a:r>
              <a:rPr lang="en-US" sz="2400" dirty="0"/>
              <a:t>working area: </a:t>
            </a:r>
            <a:r>
              <a:rPr lang="en-US" sz="2400" dirty="0" smtClean="0"/>
              <a:t>40m2</a:t>
            </a:r>
            <a:r>
              <a:rPr lang="en-US" sz="2400" dirty="0"/>
              <a:t>.</a:t>
            </a:r>
          </a:p>
          <a:p>
            <a:r>
              <a:rPr lang="en-US" sz="2400" dirty="0" smtClean="0"/>
              <a:t>˗Operating </a:t>
            </a:r>
            <a:r>
              <a:rPr lang="en-US" sz="2400" dirty="0"/>
              <a:t>conditions: Outdoors, no rain.</a:t>
            </a:r>
          </a:p>
          <a:p>
            <a:r>
              <a:rPr lang="en-US" sz="2400" dirty="0" smtClean="0"/>
              <a:t>˗Operates </a:t>
            </a:r>
            <a:r>
              <a:rPr lang="en-US" sz="2400" dirty="0"/>
              <a:t>on flat terrain.</a:t>
            </a:r>
          </a:p>
          <a:p>
            <a:r>
              <a:rPr lang="en-US" sz="2400" dirty="0" smtClean="0"/>
              <a:t>˗Maximum </a:t>
            </a:r>
            <a:r>
              <a:rPr lang="en-US" sz="2400" dirty="0"/>
              <a:t>robot operating time: 45 minutes.</a:t>
            </a:r>
          </a:p>
        </p:txBody>
      </p:sp>
      <p:pic>
        <p:nvPicPr>
          <p:cNvPr id="13" name="Picture 12"/>
          <p:cNvPicPr>
            <a:picLocks noChangeAspect="1"/>
          </p:cNvPicPr>
          <p:nvPr/>
        </p:nvPicPr>
        <p:blipFill>
          <a:blip r:embed="rId3"/>
          <a:stretch>
            <a:fillRect/>
          </a:stretch>
        </p:blipFill>
        <p:spPr>
          <a:xfrm>
            <a:off x="889054" y="1511917"/>
            <a:ext cx="7004911" cy="2066723"/>
          </a:xfrm>
          <a:prstGeom prst="rect">
            <a:avLst/>
          </a:prstGeom>
        </p:spPr>
      </p:pic>
      <p:sp>
        <p:nvSpPr>
          <p:cNvPr id="27" name="TextBox 26"/>
          <p:cNvSpPr txBox="1"/>
          <p:nvPr/>
        </p:nvSpPr>
        <p:spPr>
          <a:xfrm>
            <a:off x="914148" y="950422"/>
            <a:ext cx="2491259" cy="461665"/>
          </a:xfrm>
          <a:prstGeom prst="rect">
            <a:avLst/>
          </a:prstGeom>
          <a:noFill/>
        </p:spPr>
        <p:txBody>
          <a:bodyPr wrap="none" rtlCol="0">
            <a:spAutoFit/>
          </a:bodyPr>
          <a:lstStyle/>
          <a:p>
            <a:r>
              <a:rPr lang="en-US" sz="2400" dirty="0" smtClean="0"/>
              <a:t>Purpose of project</a:t>
            </a:r>
            <a:endParaRPr lang="en-US" sz="2400" dirty="0"/>
          </a:p>
        </p:txBody>
      </p:sp>
    </p:spTree>
    <p:extLst>
      <p:ext uri="{BB962C8B-B14F-4D97-AF65-F5344CB8AC3E}">
        <p14:creationId xmlns:p14="http://schemas.microsoft.com/office/powerpoint/2010/main" val="189876672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ppt_x"/>
                                          </p:val>
                                        </p:tav>
                                        <p:tav tm="100000">
                                          <p:val>
                                            <p:strVal val="#ppt_x"/>
                                          </p:val>
                                        </p:tav>
                                      </p:tavLst>
                                    </p:anim>
                                    <p:anim calcmode="lin" valueType="num">
                                      <p:cBhvr additive="base">
                                        <p:cTn id="16"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arn(inVertical)">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2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686427" y="5273038"/>
            <a:ext cx="8819146" cy="1584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3" name="矩形 2"/>
          <p:cNvSpPr/>
          <p:nvPr/>
        </p:nvSpPr>
        <p:spPr>
          <a:xfrm>
            <a:off x="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6" name="矩形 5"/>
          <p:cNvSpPr/>
          <p:nvPr/>
        </p:nvSpPr>
        <p:spPr>
          <a:xfrm>
            <a:off x="2559934" y="0"/>
            <a:ext cx="7072132" cy="6248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0801906" y="3362106"/>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429236" y="2256370"/>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flipV="1">
            <a:off x="10069864" y="1514643"/>
            <a:ext cx="205112" cy="1847463"/>
            <a:chOff x="2133600" y="805742"/>
            <a:chExt cx="170688" cy="1537408"/>
          </a:xfrm>
        </p:grpSpPr>
        <p:sp>
          <p:nvSpPr>
            <p:cNvPr id="46" name="椭圆 45"/>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7" name="直接连接符 46"/>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 xmlns:a16="http://schemas.microsoft.com/office/drawing/2014/main" id="{AEED328F-0B60-464C-A5BC-511453A2BC8A}"/>
              </a:ext>
            </a:extLst>
          </p:cNvPr>
          <p:cNvGrpSpPr/>
          <p:nvPr/>
        </p:nvGrpSpPr>
        <p:grpSpPr>
          <a:xfrm>
            <a:off x="3236884" y="2762493"/>
            <a:ext cx="5718232" cy="1835944"/>
            <a:chOff x="3236884" y="2778753"/>
            <a:chExt cx="5718232" cy="1835944"/>
          </a:xfrm>
        </p:grpSpPr>
        <p:sp>
          <p:nvSpPr>
            <p:cNvPr id="18" name="文本框 17"/>
            <p:cNvSpPr txBox="1"/>
            <p:nvPr/>
          </p:nvSpPr>
          <p:spPr>
            <a:xfrm flipH="1">
              <a:off x="3236884" y="2778753"/>
              <a:ext cx="5718232" cy="1323439"/>
            </a:xfrm>
            <a:prstGeom prst="rect">
              <a:avLst/>
            </a:prstGeom>
            <a:noFill/>
          </p:spPr>
          <p:txBody>
            <a:bodyPr wrap="none" rtlCol="0">
              <a:spAutoFit/>
            </a:bodyPr>
            <a:lstStyle/>
            <a:p>
              <a:pPr marL="0" lvl="0" algn="l"/>
              <a:r>
                <a:rPr lang="en-US" sz="8000" b="1" i="0" u="none" dirty="0">
                  <a:solidFill>
                    <a:srgbClr val="FFFFFF"/>
                  </a:solidFill>
                  <a:latin typeface="Montserrat SemiBold" panose="00000700000000000000" pitchFamily="2" charset="0"/>
                </a:rPr>
                <a:t>Thank you</a:t>
              </a:r>
            </a:p>
          </p:txBody>
        </p:sp>
        <p:grpSp>
          <p:nvGrpSpPr>
            <p:cNvPr id="23" name="组合 22"/>
            <p:cNvGrpSpPr/>
            <p:nvPr/>
          </p:nvGrpSpPr>
          <p:grpSpPr>
            <a:xfrm>
              <a:off x="3327650" y="4020553"/>
              <a:ext cx="5536701" cy="594144"/>
              <a:chOff x="5693159" y="4660754"/>
              <a:chExt cx="5536701" cy="594144"/>
            </a:xfrm>
          </p:grpSpPr>
          <p:sp>
            <p:nvSpPr>
              <p:cNvPr id="14" name="矩形 13"/>
              <p:cNvSpPr/>
              <p:nvPr/>
            </p:nvSpPr>
            <p:spPr>
              <a:xfrm flipH="1">
                <a:off x="5995638" y="4660754"/>
                <a:ext cx="4175303" cy="326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Montserrat SemiBold" panose="00000700000000000000" pitchFamily="2" charset="0"/>
                </a:endParaRPr>
              </a:p>
            </p:txBody>
          </p:sp>
          <p:sp>
            <p:nvSpPr>
              <p:cNvPr id="2" name="PA_pa_     _2"/>
              <p:cNvSpPr>
                <a:spLocks noChangeArrowheads="1"/>
              </p:cNvSpPr>
              <p:nvPr>
                <p:custDataLst>
                  <p:tags r:id="rId1"/>
                </p:custDataLst>
              </p:nvPr>
            </p:nvSpPr>
            <p:spPr bwMode="auto">
              <a:xfrm>
                <a:off x="5693159" y="4839486"/>
                <a:ext cx="5536701" cy="415412"/>
              </a:xfrm>
              <a:prstGeom prst="rect">
                <a:avLst/>
              </a:prstGeom>
              <a:noFill/>
              <a:ln>
                <a:noFill/>
              </a:ln>
            </p:spPr>
            <p:txBody>
              <a:bodyPr wrap="square" lIns="106599" tIns="53297" rIns="106599" bIns="53297" anchor="ctr">
                <a:spAutoFit/>
              </a:bodyPr>
              <a:lstStyle/>
              <a:p>
                <a:pPr marL="0" lvl="0" algn="ctr"/>
                <a:endParaRPr lang="en-US" sz="2000" b="0" i="0" u="none" dirty="0">
                  <a:solidFill>
                    <a:srgbClr val="FFFFFF"/>
                  </a:solidFill>
                  <a:latin typeface="Montserrat SemiBold" panose="00000700000000000000" pitchFamily="2" charset="0"/>
                </a:endParaRPr>
              </a:p>
            </p:txBody>
          </p:sp>
        </p:grp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10" name="组合 9">
            <a:extLst>
              <a:ext uri="{FF2B5EF4-FFF2-40B4-BE49-F238E27FC236}">
                <a16:creationId xmlns="" xmlns:a16="http://schemas.microsoft.com/office/drawing/2014/main" id="{A0CE5AE0-D313-465B-AB67-F4DD98BD586B}"/>
              </a:ext>
            </a:extLst>
          </p:cNvPr>
          <p:cNvGrpSpPr/>
          <p:nvPr/>
        </p:nvGrpSpPr>
        <p:grpSpPr>
          <a:xfrm>
            <a:off x="2629989" y="609600"/>
            <a:ext cx="6844937" cy="1312827"/>
            <a:chOff x="1686427" y="609600"/>
            <a:chExt cx="7271329" cy="1312827"/>
          </a:xfrm>
        </p:grpSpPr>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19960" b="21860"/>
            <a:stretch/>
          </p:blipFill>
          <p:spPr>
            <a:xfrm>
              <a:off x="1686427" y="609600"/>
              <a:ext cx="2017758" cy="1312827"/>
            </a:xfrm>
            <a:prstGeom prst="rect">
              <a:avLst/>
            </a:prstGeom>
          </p:spPr>
        </p:pic>
        <p:pic>
          <p:nvPicPr>
            <p:cNvPr id="25" name="图片 24">
              <a:extLst>
                <a:ext uri="{FF2B5EF4-FFF2-40B4-BE49-F238E27FC236}">
                  <a16:creationId xmlns="" xmlns:a16="http://schemas.microsoft.com/office/drawing/2014/main" id="{DF5C00C5-7597-4A8D-89E2-54612CCCC1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960" b="21860"/>
            <a:stretch/>
          </p:blipFill>
          <p:spPr>
            <a:xfrm>
              <a:off x="4381886" y="609600"/>
              <a:ext cx="2017758" cy="1312827"/>
            </a:xfrm>
            <a:prstGeom prst="rect">
              <a:avLst/>
            </a:prstGeom>
          </p:spPr>
        </p:pic>
        <p:pic>
          <p:nvPicPr>
            <p:cNvPr id="27" name="图片 26">
              <a:extLst>
                <a:ext uri="{FF2B5EF4-FFF2-40B4-BE49-F238E27FC236}">
                  <a16:creationId xmlns="" xmlns:a16="http://schemas.microsoft.com/office/drawing/2014/main" id="{66CDD036-718F-4130-A5D6-647C7049087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960" b="21860"/>
            <a:stretch/>
          </p:blipFill>
          <p:spPr>
            <a:xfrm>
              <a:off x="6939998" y="609600"/>
              <a:ext cx="2017758" cy="1312827"/>
            </a:xfrm>
            <a:prstGeom prst="rect">
              <a:avLst/>
            </a:prstGeom>
          </p:spPr>
        </p:pic>
      </p:grpSp>
      <p:grpSp>
        <p:nvGrpSpPr>
          <p:cNvPr id="24" name="组合 44"/>
          <p:cNvGrpSpPr/>
          <p:nvPr/>
        </p:nvGrpSpPr>
        <p:grpSpPr>
          <a:xfrm flipV="1">
            <a:off x="1950185" y="1266013"/>
            <a:ext cx="205112" cy="1847463"/>
            <a:chOff x="2133600" y="805742"/>
            <a:chExt cx="170688" cy="1537408"/>
          </a:xfrm>
        </p:grpSpPr>
        <p:sp>
          <p:nvSpPr>
            <p:cNvPr id="26" name="椭圆 45"/>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28" name="直接连接符 46"/>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0" name="组合 41"/>
          <p:cNvGrpSpPr/>
          <p:nvPr/>
        </p:nvGrpSpPr>
        <p:grpSpPr>
          <a:xfrm flipV="1">
            <a:off x="1348637" y="1739038"/>
            <a:ext cx="362611" cy="3266086"/>
            <a:chOff x="2133600" y="805742"/>
            <a:chExt cx="170688" cy="1537408"/>
          </a:xfrm>
        </p:grpSpPr>
        <p:sp>
          <p:nvSpPr>
            <p:cNvPr id="31"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32"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6" name="组合 69"/>
          <p:cNvGrpSpPr/>
          <p:nvPr/>
        </p:nvGrpSpPr>
        <p:grpSpPr>
          <a:xfrm flipV="1">
            <a:off x="1713804" y="2688488"/>
            <a:ext cx="182279" cy="1641806"/>
            <a:chOff x="2133600" y="805742"/>
            <a:chExt cx="170688" cy="1537408"/>
          </a:xfrm>
        </p:grpSpPr>
        <p:sp>
          <p:nvSpPr>
            <p:cNvPr id="37"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38"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136350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500" fill="hold"/>
                                        <p:tgtEl>
                                          <p:spTgt spid="45"/>
                                        </p:tgtEl>
                                        <p:attrNameLst>
                                          <p:attrName>ppt_x</p:attrName>
                                        </p:attrNameLst>
                                      </p:cBhvr>
                                      <p:tavLst>
                                        <p:tav tm="0">
                                          <p:val>
                                            <p:strVal val="#ppt_x"/>
                                          </p:val>
                                        </p:tav>
                                        <p:tav tm="100000">
                                          <p:val>
                                            <p:strVal val="#ppt_x"/>
                                          </p:val>
                                        </p:tav>
                                      </p:tavLst>
                                    </p:anim>
                                    <p:anim calcmode="lin" valueType="num">
                                      <p:cBhvr additive="base">
                                        <p:cTn id="18" dur="500" fill="hold"/>
                                        <p:tgtEl>
                                          <p:spTgt spid="45"/>
                                        </p:tgtEl>
                                        <p:attrNameLst>
                                          <p:attrName>ppt_y</p:attrName>
                                        </p:attrNameLst>
                                      </p:cBhvr>
                                      <p:tavLst>
                                        <p:tav tm="0">
                                          <p:val>
                                            <p:strVal val="1+#ppt_h/2"/>
                                          </p:val>
                                        </p:tav>
                                        <p:tav tm="100000">
                                          <p:val>
                                            <p:strVal val="#ppt_y"/>
                                          </p:val>
                                        </p:tav>
                                      </p:tavLst>
                                    </p:anim>
                                  </p:childTnLst>
                                </p:cTn>
                              </p:par>
                              <p:par>
                                <p:cTn id="19" presetID="2" presetClass="entr" presetSubtype="1"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ppt_x"/>
                                          </p:val>
                                        </p:tav>
                                        <p:tav tm="100000">
                                          <p:val>
                                            <p:strVal val="#ppt_x"/>
                                          </p:val>
                                        </p:tav>
                                      </p:tavLst>
                                    </p:anim>
                                    <p:anim calcmode="lin" valueType="num">
                                      <p:cBhvr additive="base">
                                        <p:cTn id="22" dur="500" fill="hold"/>
                                        <p:tgtEl>
                                          <p:spTgt spid="42"/>
                                        </p:tgtEl>
                                        <p:attrNameLst>
                                          <p:attrName>ppt_y</p:attrName>
                                        </p:attrNameLst>
                                      </p:cBhvr>
                                      <p:tavLst>
                                        <p:tav tm="0">
                                          <p:val>
                                            <p:strVal val="0-#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 calcmode="lin" valueType="num">
                                      <p:cBhvr additive="base">
                                        <p:cTn id="25" dur="500" fill="hold"/>
                                        <p:tgtEl>
                                          <p:spTgt spid="70"/>
                                        </p:tgtEl>
                                        <p:attrNameLst>
                                          <p:attrName>ppt_x</p:attrName>
                                        </p:attrNameLst>
                                      </p:cBhvr>
                                      <p:tavLst>
                                        <p:tav tm="0">
                                          <p:val>
                                            <p:strVal val="#ppt_x"/>
                                          </p:val>
                                        </p:tav>
                                        <p:tav tm="100000">
                                          <p:val>
                                            <p:strVal val="#ppt_x"/>
                                          </p:val>
                                        </p:tav>
                                      </p:tavLst>
                                    </p:anim>
                                    <p:anim calcmode="lin" valueType="num">
                                      <p:cBhvr additive="base">
                                        <p:cTn id="26" dur="500" fill="hold"/>
                                        <p:tgtEl>
                                          <p:spTgt spid="70"/>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ppt_x"/>
                                          </p:val>
                                        </p:tav>
                                        <p:tav tm="100000">
                                          <p:val>
                                            <p:strVal val="#ppt_x"/>
                                          </p:val>
                                        </p:tav>
                                      </p:tavLst>
                                    </p:anim>
                                    <p:anim calcmode="lin" valueType="num">
                                      <p:cBhvr additive="base">
                                        <p:cTn id="31" dur="500" fill="hold"/>
                                        <p:tgtEl>
                                          <p:spTgt spid="24"/>
                                        </p:tgtEl>
                                        <p:attrNameLst>
                                          <p:attrName>ppt_y</p:attrName>
                                        </p:attrNameLst>
                                      </p:cBhvr>
                                      <p:tavLst>
                                        <p:tav tm="0">
                                          <p:val>
                                            <p:strVal val="1+#ppt_h/2"/>
                                          </p:val>
                                        </p:tav>
                                        <p:tav tm="100000">
                                          <p:val>
                                            <p:strVal val="#ppt_y"/>
                                          </p:val>
                                        </p:tav>
                                      </p:tavLst>
                                    </p:anim>
                                  </p:childTnLst>
                                </p:cTn>
                              </p:par>
                              <p:par>
                                <p:cTn id="32" presetID="2" presetClass="entr" presetSubtype="1"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ppt_x"/>
                                          </p:val>
                                        </p:tav>
                                        <p:tav tm="100000">
                                          <p:val>
                                            <p:strVal val="#ppt_x"/>
                                          </p:val>
                                        </p:tav>
                                      </p:tavLst>
                                    </p:anim>
                                    <p:anim calcmode="lin" valueType="num">
                                      <p:cBhvr additive="base">
                                        <p:cTn id="35" dur="500" fill="hold"/>
                                        <p:tgtEl>
                                          <p:spTgt spid="30"/>
                                        </p:tgtEl>
                                        <p:attrNameLst>
                                          <p:attrName>ppt_y</p:attrName>
                                        </p:attrNameLst>
                                      </p:cBhvr>
                                      <p:tavLst>
                                        <p:tav tm="0">
                                          <p:val>
                                            <p:strVal val="0-#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fill="hold"/>
                                        <p:tgtEl>
                                          <p:spTgt spid="36"/>
                                        </p:tgtEl>
                                        <p:attrNameLst>
                                          <p:attrName>ppt_x</p:attrName>
                                        </p:attrNameLst>
                                      </p:cBhvr>
                                      <p:tavLst>
                                        <p:tav tm="0">
                                          <p:val>
                                            <p:strVal val="#ppt_x"/>
                                          </p:val>
                                        </p:tav>
                                        <p:tav tm="100000">
                                          <p:val>
                                            <p:strVal val="#ppt_x"/>
                                          </p:val>
                                        </p:tav>
                                      </p:tavLst>
                                    </p:anim>
                                    <p:anim calcmode="lin" valueType="num">
                                      <p:cBhvr additive="base">
                                        <p:cTn id="3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6272615" cy="738664"/>
          </a:xfrm>
          <a:prstGeom prst="rect">
            <a:avLst/>
          </a:prstGeom>
          <a:noFill/>
        </p:spPr>
        <p:txBody>
          <a:bodyPr wrap="none" rtlCol="0">
            <a:spAutoFit/>
          </a:bodyPr>
          <a:lstStyle/>
          <a:p>
            <a:r>
              <a:rPr lang="en-US" sz="2400" b="1" dirty="0"/>
              <a:t>II: Design and manufacture hardware structures</a:t>
            </a:r>
          </a:p>
          <a:p>
            <a:endParaRPr lang="en-US" dirty="0"/>
          </a:p>
        </p:txBody>
      </p:sp>
      <p:sp>
        <p:nvSpPr>
          <p:cNvPr id="6" name="TextBox 5"/>
          <p:cNvSpPr txBox="1"/>
          <p:nvPr/>
        </p:nvSpPr>
        <p:spPr>
          <a:xfrm>
            <a:off x="747518" y="1696101"/>
            <a:ext cx="7627216" cy="3416320"/>
          </a:xfrm>
          <a:prstGeom prst="rect">
            <a:avLst/>
          </a:prstGeom>
          <a:noFill/>
        </p:spPr>
        <p:txBody>
          <a:bodyPr wrap="none" rtlCol="0">
            <a:spAutoFit/>
          </a:bodyPr>
          <a:lstStyle/>
          <a:p>
            <a:r>
              <a:rPr lang="vi-VN" sz="2400" dirty="0"/>
              <a:t>After considering the methods, </a:t>
            </a:r>
            <a:endParaRPr lang="en-US" sz="2400" dirty="0" smtClean="0"/>
          </a:p>
          <a:p>
            <a:r>
              <a:rPr lang="vi-VN" sz="2400" dirty="0" smtClean="0"/>
              <a:t>we </a:t>
            </a:r>
            <a:r>
              <a:rPr lang="vi-VN" sz="2400" dirty="0"/>
              <a:t>decided to choose </a:t>
            </a:r>
            <a:r>
              <a:rPr lang="en-US" sz="2400" dirty="0"/>
              <a:t>“</a:t>
            </a:r>
            <a:r>
              <a:rPr lang="en-US" sz="2400" b="1" dirty="0"/>
              <a:t>Paddle M</a:t>
            </a:r>
            <a:r>
              <a:rPr lang="vi-VN" sz="2400" b="1" dirty="0"/>
              <a:t>ethod</a:t>
            </a:r>
            <a:r>
              <a:rPr lang="en-US" sz="2400" b="1" dirty="0"/>
              <a:t>s”</a:t>
            </a:r>
            <a:r>
              <a:rPr lang="vi-VN" sz="2400" dirty="0"/>
              <a:t> to collect the ball</a:t>
            </a:r>
            <a:r>
              <a:rPr lang="en-US" sz="2400" dirty="0"/>
              <a:t>.</a:t>
            </a:r>
          </a:p>
          <a:p>
            <a:r>
              <a:rPr lang="en-US" sz="2400" dirty="0"/>
              <a:t>-With strong rotation force, when the </a:t>
            </a:r>
            <a:r>
              <a:rPr lang="en-US" sz="2400" dirty="0" err="1"/>
              <a:t>pickleball</a:t>
            </a:r>
            <a:r>
              <a:rPr lang="en-US" sz="2400" dirty="0"/>
              <a:t> to </a:t>
            </a:r>
            <a:endParaRPr lang="en-US" sz="2400" dirty="0" smtClean="0"/>
          </a:p>
          <a:p>
            <a:r>
              <a:rPr lang="en-US" sz="2400" dirty="0"/>
              <a:t> </a:t>
            </a:r>
            <a:r>
              <a:rPr lang="en-US" sz="2400" dirty="0" smtClean="0"/>
              <a:t>touch </a:t>
            </a:r>
            <a:r>
              <a:rPr lang="en-US" sz="2400" dirty="0"/>
              <a:t>the fan blade to easily collect the </a:t>
            </a:r>
            <a:r>
              <a:rPr lang="en-US" sz="2400" dirty="0" err="1"/>
              <a:t>pickleball</a:t>
            </a:r>
            <a:r>
              <a:rPr lang="en-US" sz="2400" dirty="0"/>
              <a:t> inside. </a:t>
            </a:r>
          </a:p>
          <a:p>
            <a:r>
              <a:rPr lang="en-US" sz="2400" dirty="0" smtClean="0"/>
              <a:t>-The </a:t>
            </a:r>
            <a:r>
              <a:rPr lang="en-US" sz="2400" dirty="0"/>
              <a:t>structure of the paddle wheel is </a:t>
            </a:r>
            <a:endParaRPr lang="en-US" sz="2400" dirty="0" smtClean="0"/>
          </a:p>
          <a:p>
            <a:r>
              <a:rPr lang="en-US" sz="2400" dirty="0" smtClean="0"/>
              <a:t>relatively </a:t>
            </a:r>
            <a:r>
              <a:rPr lang="en-US" sz="2400" dirty="0"/>
              <a:t>simple, easy to manufacture</a:t>
            </a:r>
            <a:r>
              <a:rPr lang="en-US" sz="2400" dirty="0" smtClean="0"/>
              <a:t>,</a:t>
            </a:r>
          </a:p>
          <a:p>
            <a:r>
              <a:rPr lang="en-US" sz="2400" dirty="0" smtClean="0"/>
              <a:t> </a:t>
            </a:r>
            <a:r>
              <a:rPr lang="en-US" sz="2400" dirty="0"/>
              <a:t>maintain and can change the size of the </a:t>
            </a:r>
            <a:endParaRPr lang="en-US" sz="2400" dirty="0" smtClean="0"/>
          </a:p>
          <a:p>
            <a:r>
              <a:rPr lang="en-US" sz="2400" dirty="0" smtClean="0"/>
              <a:t>fan </a:t>
            </a:r>
            <a:r>
              <a:rPr lang="en-US" sz="2400" dirty="0"/>
              <a:t>blade depending on the size of the ball easily.</a:t>
            </a:r>
          </a:p>
          <a:p>
            <a:endParaRPr lang="en-US" sz="2400" dirty="0"/>
          </a:p>
        </p:txBody>
      </p:sp>
      <p:pic>
        <p:nvPicPr>
          <p:cNvPr id="8" name="Picture 7"/>
          <p:cNvPicPr>
            <a:picLocks noChangeAspect="1"/>
          </p:cNvPicPr>
          <p:nvPr/>
        </p:nvPicPr>
        <p:blipFill>
          <a:blip r:embed="rId3"/>
          <a:stretch>
            <a:fillRect/>
          </a:stretch>
        </p:blipFill>
        <p:spPr>
          <a:xfrm>
            <a:off x="8232606" y="1527147"/>
            <a:ext cx="3200847" cy="3286584"/>
          </a:xfrm>
          <a:prstGeom prst="rect">
            <a:avLst/>
          </a:prstGeom>
        </p:spPr>
      </p:pic>
      <p:sp>
        <p:nvSpPr>
          <p:cNvPr id="2" name="Rectangle 1"/>
          <p:cNvSpPr/>
          <p:nvPr/>
        </p:nvSpPr>
        <p:spPr>
          <a:xfrm>
            <a:off x="9053635" y="4813731"/>
            <a:ext cx="1619161" cy="400110"/>
          </a:xfrm>
          <a:prstGeom prst="rect">
            <a:avLst/>
          </a:prstGeom>
        </p:spPr>
        <p:txBody>
          <a:bodyPr wrap="none">
            <a:spAutoFit/>
          </a:bodyPr>
          <a:lstStyle/>
          <a:p>
            <a:r>
              <a:rPr lang="en-US" sz="2000" b="1" dirty="0" smtClean="0"/>
              <a:t>Paddle </a:t>
            </a:r>
            <a:r>
              <a:rPr lang="en-US" sz="2000" b="1" dirty="0"/>
              <a:t>wheel</a:t>
            </a:r>
          </a:p>
        </p:txBody>
      </p:sp>
    </p:spTree>
    <p:extLst>
      <p:ext uri="{BB962C8B-B14F-4D97-AF65-F5344CB8AC3E}">
        <p14:creationId xmlns:p14="http://schemas.microsoft.com/office/powerpoint/2010/main" val="165564786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down)">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6272615" cy="738664"/>
          </a:xfrm>
          <a:prstGeom prst="rect">
            <a:avLst/>
          </a:prstGeom>
          <a:noFill/>
        </p:spPr>
        <p:txBody>
          <a:bodyPr wrap="none" rtlCol="0">
            <a:spAutoFit/>
          </a:bodyPr>
          <a:lstStyle/>
          <a:p>
            <a:r>
              <a:rPr lang="en-US" sz="2400" b="1" dirty="0"/>
              <a:t>II: Design and manufacture hardware structures</a:t>
            </a:r>
          </a:p>
          <a:p>
            <a:endParaRPr lang="en-US" dirty="0"/>
          </a:p>
        </p:txBody>
      </p:sp>
      <p:sp>
        <p:nvSpPr>
          <p:cNvPr id="6" name="TextBox 5"/>
          <p:cNvSpPr txBox="1"/>
          <p:nvPr/>
        </p:nvSpPr>
        <p:spPr>
          <a:xfrm>
            <a:off x="1001211" y="921794"/>
            <a:ext cx="6547177" cy="461665"/>
          </a:xfrm>
          <a:prstGeom prst="rect">
            <a:avLst/>
          </a:prstGeom>
          <a:noFill/>
        </p:spPr>
        <p:txBody>
          <a:bodyPr wrap="none" rtlCol="0">
            <a:spAutoFit/>
          </a:bodyPr>
          <a:lstStyle/>
          <a:p>
            <a:r>
              <a:rPr lang="en-US" sz="2400" dirty="0" smtClean="0"/>
              <a:t>Design </a:t>
            </a:r>
            <a:r>
              <a:rPr lang="en-US" sz="2400" dirty="0"/>
              <a:t>and manufacture Ball collection mechanism</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8853" y="1470129"/>
            <a:ext cx="2503705" cy="3685375"/>
          </a:xfrm>
          <a:prstGeom prst="rect">
            <a:avLst/>
          </a:prstGeom>
        </p:spPr>
      </p:pic>
      <p:sp>
        <p:nvSpPr>
          <p:cNvPr id="9" name="TextBox 8"/>
          <p:cNvSpPr txBox="1"/>
          <p:nvPr/>
        </p:nvSpPr>
        <p:spPr>
          <a:xfrm>
            <a:off x="2312200" y="5540314"/>
            <a:ext cx="1957331" cy="369332"/>
          </a:xfrm>
          <a:prstGeom prst="rect">
            <a:avLst/>
          </a:prstGeom>
          <a:noFill/>
        </p:spPr>
        <p:txBody>
          <a:bodyPr wrap="none" rtlCol="0">
            <a:spAutoFit/>
          </a:bodyPr>
          <a:lstStyle/>
          <a:p>
            <a:r>
              <a:rPr lang="en-US" b="1" dirty="0" smtClean="0"/>
              <a:t>Design in software</a:t>
            </a:r>
            <a:endParaRPr lang="en-US" b="1" dirty="0"/>
          </a:p>
        </p:txBody>
      </p:sp>
      <p:sp>
        <p:nvSpPr>
          <p:cNvPr id="10" name="TextBox 9"/>
          <p:cNvSpPr txBox="1"/>
          <p:nvPr/>
        </p:nvSpPr>
        <p:spPr>
          <a:xfrm>
            <a:off x="7336904" y="5540314"/>
            <a:ext cx="2042034" cy="369332"/>
          </a:xfrm>
          <a:prstGeom prst="rect">
            <a:avLst/>
          </a:prstGeom>
          <a:noFill/>
        </p:spPr>
        <p:txBody>
          <a:bodyPr wrap="none" rtlCol="0">
            <a:spAutoFit/>
          </a:bodyPr>
          <a:lstStyle/>
          <a:p>
            <a:r>
              <a:rPr lang="en-US" b="1" dirty="0"/>
              <a:t>Actual construction</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3017" y="2146960"/>
            <a:ext cx="3401513" cy="2859317"/>
          </a:xfrm>
          <a:prstGeom prst="rect">
            <a:avLst/>
          </a:prstGeom>
        </p:spPr>
      </p:pic>
    </p:spTree>
    <p:extLst>
      <p:ext uri="{BB962C8B-B14F-4D97-AF65-F5344CB8AC3E}">
        <p14:creationId xmlns:p14="http://schemas.microsoft.com/office/powerpoint/2010/main" val="240382813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down)">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6272615" cy="738664"/>
          </a:xfrm>
          <a:prstGeom prst="rect">
            <a:avLst/>
          </a:prstGeom>
          <a:noFill/>
        </p:spPr>
        <p:txBody>
          <a:bodyPr wrap="none" rtlCol="0">
            <a:spAutoFit/>
          </a:bodyPr>
          <a:lstStyle/>
          <a:p>
            <a:r>
              <a:rPr lang="en-US" sz="2400" b="1" dirty="0"/>
              <a:t>II: Design and manufacture hardware structures</a:t>
            </a:r>
          </a:p>
          <a:p>
            <a:endParaRPr lang="en-US" dirty="0"/>
          </a:p>
        </p:txBody>
      </p:sp>
      <p:sp>
        <p:nvSpPr>
          <p:cNvPr id="4" name="TextBox 3"/>
          <p:cNvSpPr txBox="1"/>
          <p:nvPr/>
        </p:nvSpPr>
        <p:spPr>
          <a:xfrm>
            <a:off x="1107971" y="865050"/>
            <a:ext cx="1825628" cy="369332"/>
          </a:xfrm>
          <a:prstGeom prst="rect">
            <a:avLst/>
          </a:prstGeom>
          <a:noFill/>
        </p:spPr>
        <p:txBody>
          <a:bodyPr wrap="none" rtlCol="0">
            <a:spAutoFit/>
          </a:bodyPr>
          <a:lstStyle/>
          <a:p>
            <a:r>
              <a:rPr lang="en-US" b="1" dirty="0"/>
              <a:t>I</a:t>
            </a:r>
            <a:r>
              <a:rPr lang="vi-VN" b="1" dirty="0" smtClean="0"/>
              <a:t>mage </a:t>
            </a:r>
            <a:r>
              <a:rPr lang="vi-VN" b="1" dirty="0"/>
              <a:t>processing</a:t>
            </a:r>
            <a:endParaRPr lang="en-US" dirty="0"/>
          </a:p>
        </p:txBody>
      </p:sp>
      <p:sp>
        <p:nvSpPr>
          <p:cNvPr id="5" name="Rectangle 4"/>
          <p:cNvSpPr/>
          <p:nvPr/>
        </p:nvSpPr>
        <p:spPr>
          <a:xfrm>
            <a:off x="1107971" y="1412087"/>
            <a:ext cx="6096000" cy="923330"/>
          </a:xfrm>
          <a:prstGeom prst="rect">
            <a:avLst/>
          </a:prstGeom>
        </p:spPr>
        <p:txBody>
          <a:bodyPr>
            <a:spAutoFit/>
          </a:bodyPr>
          <a:lstStyle/>
          <a:p>
            <a:r>
              <a:rPr lang="en-US" dirty="0"/>
              <a:t>Image processing is the process of converting images into digital form and performing operations to extract useful information from that image.</a:t>
            </a:r>
          </a:p>
        </p:txBody>
      </p:sp>
      <p:pic>
        <p:nvPicPr>
          <p:cNvPr id="19" name="Picture 18"/>
          <p:cNvPicPr/>
          <p:nvPr/>
        </p:nvPicPr>
        <p:blipFill>
          <a:blip r:embed="rId3"/>
          <a:stretch>
            <a:fillRect/>
          </a:stretch>
        </p:blipFill>
        <p:spPr>
          <a:xfrm>
            <a:off x="1580479" y="2790961"/>
            <a:ext cx="8895932" cy="2207760"/>
          </a:xfrm>
          <a:prstGeom prst="rect">
            <a:avLst/>
          </a:prstGeom>
        </p:spPr>
      </p:pic>
    </p:spTree>
    <p:extLst>
      <p:ext uri="{BB962C8B-B14F-4D97-AF65-F5344CB8AC3E}">
        <p14:creationId xmlns:p14="http://schemas.microsoft.com/office/powerpoint/2010/main" val="361051370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2055821"/>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6272615" cy="738664"/>
          </a:xfrm>
          <a:prstGeom prst="rect">
            <a:avLst/>
          </a:prstGeom>
          <a:noFill/>
        </p:spPr>
        <p:txBody>
          <a:bodyPr wrap="none" rtlCol="0">
            <a:spAutoFit/>
          </a:bodyPr>
          <a:lstStyle/>
          <a:p>
            <a:r>
              <a:rPr lang="en-US" sz="2400" b="1" dirty="0"/>
              <a:t>II: Design and manufacture hardware structures</a:t>
            </a:r>
          </a:p>
          <a:p>
            <a:endParaRPr lang="en-US" dirty="0"/>
          </a:p>
        </p:txBody>
      </p:sp>
      <p:sp>
        <p:nvSpPr>
          <p:cNvPr id="4" name="TextBox 3"/>
          <p:cNvSpPr txBox="1"/>
          <p:nvPr/>
        </p:nvSpPr>
        <p:spPr>
          <a:xfrm>
            <a:off x="1107971" y="865050"/>
            <a:ext cx="2388090" cy="461665"/>
          </a:xfrm>
          <a:prstGeom prst="rect">
            <a:avLst/>
          </a:prstGeom>
          <a:noFill/>
        </p:spPr>
        <p:txBody>
          <a:bodyPr wrap="none" rtlCol="0">
            <a:spAutoFit/>
          </a:bodyPr>
          <a:lstStyle/>
          <a:p>
            <a:r>
              <a:rPr lang="en-US" sz="2400" b="1" dirty="0"/>
              <a:t>I</a:t>
            </a:r>
            <a:r>
              <a:rPr lang="vi-VN" sz="2400" b="1" dirty="0" smtClean="0"/>
              <a:t>mage </a:t>
            </a:r>
            <a:r>
              <a:rPr lang="vi-VN" sz="2400" b="1" dirty="0"/>
              <a:t>processing</a:t>
            </a:r>
            <a:endParaRPr lang="en-US" sz="2400" dirty="0"/>
          </a:p>
        </p:txBody>
      </p:sp>
      <p:sp>
        <p:nvSpPr>
          <p:cNvPr id="2" name="Rectangle 1"/>
          <p:cNvSpPr/>
          <p:nvPr/>
        </p:nvSpPr>
        <p:spPr>
          <a:xfrm>
            <a:off x="1107971" y="1412087"/>
            <a:ext cx="2595582" cy="369332"/>
          </a:xfrm>
          <a:prstGeom prst="rect">
            <a:avLst/>
          </a:prstGeom>
        </p:spPr>
        <p:txBody>
          <a:bodyPr wrap="none">
            <a:spAutoFit/>
          </a:bodyPr>
          <a:lstStyle/>
          <a:p>
            <a:r>
              <a:rPr lang="en-US" dirty="0" smtClean="0">
                <a:latin typeface="Times New Roman" panose="02020603050405020304" pitchFamily="18" charset="0"/>
                <a:ea typeface="SimSun" panose="02010600030101010101" pitchFamily="2" charset="-122"/>
              </a:rPr>
              <a:t>Step 1: </a:t>
            </a:r>
            <a:r>
              <a:rPr lang="vi-VN" dirty="0" smtClean="0">
                <a:latin typeface="Times New Roman" panose="02020603050405020304" pitchFamily="18" charset="0"/>
                <a:ea typeface="SimSun" panose="02010600030101010101" pitchFamily="2" charset="-122"/>
              </a:rPr>
              <a:t>Image </a:t>
            </a:r>
            <a:r>
              <a:rPr lang="vi-VN" dirty="0">
                <a:latin typeface="Times New Roman" panose="02020603050405020304" pitchFamily="18" charset="0"/>
                <a:ea typeface="SimSun" panose="02010600030101010101" pitchFamily="2" charset="-122"/>
              </a:rPr>
              <a:t>acquisition </a:t>
            </a:r>
            <a:endParaRPr lang="en-US" dirty="0"/>
          </a:p>
        </p:txBody>
      </p:sp>
      <p:pic>
        <p:nvPicPr>
          <p:cNvPr id="20" name="Picture 19"/>
          <p:cNvPicPr/>
          <p:nvPr/>
        </p:nvPicPr>
        <p:blipFill>
          <a:blip r:embed="rId3"/>
          <a:stretch>
            <a:fillRect/>
          </a:stretch>
        </p:blipFill>
        <p:spPr>
          <a:xfrm>
            <a:off x="7002236" y="2517774"/>
            <a:ext cx="3630930" cy="2846705"/>
          </a:xfrm>
          <a:prstGeom prst="rect">
            <a:avLst/>
          </a:prstGeom>
        </p:spPr>
      </p:pic>
      <p:sp>
        <p:nvSpPr>
          <p:cNvPr id="6" name="Rectangle 5"/>
          <p:cNvSpPr/>
          <p:nvPr/>
        </p:nvSpPr>
        <p:spPr>
          <a:xfrm>
            <a:off x="1185581" y="2645436"/>
            <a:ext cx="6096000" cy="3000821"/>
          </a:xfrm>
          <a:prstGeom prst="rect">
            <a:avLst/>
          </a:prstGeom>
        </p:spPr>
        <p:txBody>
          <a:bodyPr>
            <a:spAutoFit/>
          </a:bodyPr>
          <a:lstStyle/>
          <a:p>
            <a:pPr marL="342900" marR="0" lvl="0" indent="-342900" algn="just" fontAlgn="base" hangingPunct="0">
              <a:lnSpc>
                <a:spcPct val="150000"/>
              </a:lnSpc>
              <a:spcBef>
                <a:spcPts val="0"/>
              </a:spcBef>
              <a:spcAft>
                <a:spcPts val="0"/>
              </a:spcAft>
              <a:buFont typeface="Times New Roman" panose="02020603050405020304" pitchFamily="18" charset="0"/>
              <a:buChar char="-"/>
              <a:tabLst>
                <a:tab pos="285750" algn="l"/>
              </a:tabLst>
            </a:pPr>
            <a:r>
              <a:rPr lang="en-US" dirty="0">
                <a:latin typeface="Times New Roman" panose="02020603050405020304" pitchFamily="18" charset="0"/>
                <a:ea typeface="Adobe Heiti Std R" panose="020B0400000000000000" pitchFamily="34" charset="-128"/>
              </a:rPr>
              <a:t>Dimensions: 79mm x 31mm x 38.5mm.</a:t>
            </a:r>
          </a:p>
          <a:p>
            <a:pPr marL="342900" marR="0" lvl="0" indent="-342900" algn="just" fontAlgn="base" hangingPunct="0">
              <a:lnSpc>
                <a:spcPct val="150000"/>
              </a:lnSpc>
              <a:spcBef>
                <a:spcPts val="0"/>
              </a:spcBef>
              <a:spcAft>
                <a:spcPts val="0"/>
              </a:spcAft>
              <a:buFont typeface="Times New Roman" panose="02020603050405020304" pitchFamily="18" charset="0"/>
              <a:buChar char="-"/>
              <a:tabLst>
                <a:tab pos="285750" algn="l"/>
              </a:tabLst>
            </a:pPr>
            <a:r>
              <a:rPr lang="en-US" dirty="0">
                <a:latin typeface="Times New Roman" panose="02020603050405020304" pitchFamily="18" charset="0"/>
                <a:ea typeface="Adobe Heiti Std R" panose="020B0400000000000000" pitchFamily="34" charset="-128"/>
              </a:rPr>
              <a:t>Video resolution: 1080p.</a:t>
            </a:r>
          </a:p>
          <a:p>
            <a:pPr marL="342900" marR="0" lvl="0" indent="-342900" algn="just" fontAlgn="base" hangingPunct="0">
              <a:lnSpc>
                <a:spcPct val="150000"/>
              </a:lnSpc>
              <a:spcBef>
                <a:spcPts val="0"/>
              </a:spcBef>
              <a:spcAft>
                <a:spcPts val="0"/>
              </a:spcAft>
              <a:buFont typeface="Times New Roman" panose="02020603050405020304" pitchFamily="18" charset="0"/>
              <a:buChar char="-"/>
              <a:tabLst>
                <a:tab pos="285750" algn="l"/>
              </a:tabLst>
            </a:pPr>
            <a:r>
              <a:rPr lang="en-US" dirty="0">
                <a:latin typeface="Times New Roman" panose="02020603050405020304" pitchFamily="18" charset="0"/>
                <a:ea typeface="Adobe Heiti Std R" panose="020B0400000000000000" pitchFamily="34" charset="-128"/>
              </a:rPr>
              <a:t>Photo resolution: 10MP.</a:t>
            </a:r>
          </a:p>
          <a:p>
            <a:pPr marL="342900" marR="0" lvl="0" indent="-342900" algn="just" fontAlgn="base" hangingPunct="0">
              <a:lnSpc>
                <a:spcPct val="150000"/>
              </a:lnSpc>
              <a:spcBef>
                <a:spcPts val="0"/>
              </a:spcBef>
              <a:spcAft>
                <a:spcPts val="0"/>
              </a:spcAft>
              <a:buFont typeface="Times New Roman" panose="02020603050405020304" pitchFamily="18" charset="0"/>
              <a:buChar char="-"/>
              <a:tabLst>
                <a:tab pos="285750" algn="l"/>
              </a:tabLst>
            </a:pPr>
            <a:r>
              <a:rPr lang="en-US" dirty="0">
                <a:latin typeface="Times New Roman" panose="02020603050405020304" pitchFamily="18" charset="0"/>
                <a:ea typeface="Adobe Heiti Std R" panose="020B0400000000000000" pitchFamily="34" charset="-128"/>
              </a:rPr>
              <a:t>Frame rate: 60FPS.</a:t>
            </a:r>
          </a:p>
          <a:p>
            <a:pPr marL="342900" marR="0" lvl="0" indent="-342900" algn="just" fontAlgn="base" hangingPunct="0">
              <a:lnSpc>
                <a:spcPct val="150000"/>
              </a:lnSpc>
              <a:spcBef>
                <a:spcPts val="0"/>
              </a:spcBef>
              <a:spcAft>
                <a:spcPts val="0"/>
              </a:spcAft>
              <a:buFont typeface="Times New Roman" panose="02020603050405020304" pitchFamily="18" charset="0"/>
              <a:buChar char="-"/>
              <a:tabLst>
                <a:tab pos="285750" algn="l"/>
              </a:tabLst>
            </a:pPr>
            <a:r>
              <a:rPr lang="en-US" dirty="0">
                <a:latin typeface="Times New Roman" panose="02020603050405020304" pitchFamily="18" charset="0"/>
                <a:ea typeface="Adobe Heiti Std R" panose="020B0400000000000000" pitchFamily="34" charset="-128"/>
              </a:rPr>
              <a:t>Color: </a:t>
            </a:r>
            <a:r>
              <a:rPr lang="en-US" dirty="0" smtClean="0">
                <a:latin typeface="Times New Roman" panose="02020603050405020304" pitchFamily="18" charset="0"/>
                <a:ea typeface="Adobe Heiti Std R" panose="020B0400000000000000" pitchFamily="34" charset="-128"/>
              </a:rPr>
              <a:t>Black - </a:t>
            </a:r>
            <a:r>
              <a:rPr lang="en-US" dirty="0">
                <a:latin typeface="Times New Roman" panose="02020603050405020304" pitchFamily="18" charset="0"/>
                <a:ea typeface="Adobe Heiti Std R" panose="020B0400000000000000" pitchFamily="34" charset="-128"/>
              </a:rPr>
              <a:t>Resolution: HD 1080</a:t>
            </a:r>
          </a:p>
          <a:p>
            <a:pPr marL="342900" marR="0" lvl="0" indent="-342900" algn="just" fontAlgn="base" hangingPunct="0">
              <a:lnSpc>
                <a:spcPct val="150000"/>
              </a:lnSpc>
              <a:spcBef>
                <a:spcPts val="0"/>
              </a:spcBef>
              <a:spcAft>
                <a:spcPts val="0"/>
              </a:spcAft>
              <a:buFont typeface="Times New Roman" panose="02020603050405020304" pitchFamily="18" charset="0"/>
              <a:buChar char="-"/>
              <a:tabLst>
                <a:tab pos="285750" algn="l"/>
              </a:tabLst>
            </a:pPr>
            <a:r>
              <a:rPr lang="en-US" dirty="0">
                <a:latin typeface="Times New Roman" panose="02020603050405020304" pitchFamily="18" charset="0"/>
                <a:ea typeface="Adobe Heiti Std R" panose="020B0400000000000000" pitchFamily="34" charset="-128"/>
              </a:rPr>
              <a:t>Connection: USB 2.0</a:t>
            </a:r>
          </a:p>
          <a:p>
            <a:pPr marL="342900" marR="0" lvl="0" indent="-342900" algn="just" fontAlgn="base" hangingPunct="0">
              <a:lnSpc>
                <a:spcPct val="150000"/>
              </a:lnSpc>
              <a:spcBef>
                <a:spcPts val="0"/>
              </a:spcBef>
              <a:spcAft>
                <a:spcPts val="0"/>
              </a:spcAft>
              <a:buFont typeface="Times New Roman" panose="02020603050405020304" pitchFamily="18" charset="0"/>
              <a:buChar char="-"/>
              <a:tabLst>
                <a:tab pos="285750" algn="l"/>
              </a:tabLst>
            </a:pPr>
            <a:r>
              <a:rPr lang="en-US" dirty="0">
                <a:latin typeface="Times New Roman" panose="02020603050405020304" pitchFamily="18" charset="0"/>
                <a:ea typeface="Adobe Heiti Std R" panose="020B0400000000000000" pitchFamily="34" charset="-128"/>
              </a:rPr>
              <a:t>Cable length: 1.5m</a:t>
            </a:r>
            <a:endParaRPr lang="en-US" dirty="0">
              <a:effectLst/>
              <a:latin typeface="Times New Roman" panose="02020603050405020304" pitchFamily="18" charset="0"/>
              <a:ea typeface="Adobe Heiti Std R" panose="020B0400000000000000" pitchFamily="34" charset="-128"/>
            </a:endParaRPr>
          </a:p>
        </p:txBody>
      </p:sp>
      <p:sp>
        <p:nvSpPr>
          <p:cNvPr id="8" name="TextBox 7"/>
          <p:cNvSpPr txBox="1"/>
          <p:nvPr/>
        </p:nvSpPr>
        <p:spPr>
          <a:xfrm>
            <a:off x="1185581" y="2212273"/>
            <a:ext cx="1992084" cy="369332"/>
          </a:xfrm>
          <a:prstGeom prst="rect">
            <a:avLst/>
          </a:prstGeom>
          <a:noFill/>
        </p:spPr>
        <p:txBody>
          <a:bodyPr wrap="none" rtlCol="0">
            <a:spAutoFit/>
          </a:bodyPr>
          <a:lstStyle/>
          <a:p>
            <a:r>
              <a:rPr lang="en-US" b="1" dirty="0"/>
              <a:t>Webcam HD 1080p</a:t>
            </a:r>
          </a:p>
        </p:txBody>
      </p:sp>
      <p:sp>
        <p:nvSpPr>
          <p:cNvPr id="5" name="Rectangle 4"/>
          <p:cNvSpPr/>
          <p:nvPr/>
        </p:nvSpPr>
        <p:spPr>
          <a:xfrm>
            <a:off x="7821659" y="5461591"/>
            <a:ext cx="1992084" cy="369332"/>
          </a:xfrm>
          <a:prstGeom prst="rect">
            <a:avLst/>
          </a:prstGeom>
        </p:spPr>
        <p:txBody>
          <a:bodyPr wrap="none">
            <a:spAutoFit/>
          </a:bodyPr>
          <a:lstStyle/>
          <a:p>
            <a:r>
              <a:rPr lang="en-US" b="1" dirty="0"/>
              <a:t>Webcam HD 1080p</a:t>
            </a:r>
          </a:p>
        </p:txBody>
      </p:sp>
    </p:spTree>
    <p:extLst>
      <p:ext uri="{BB962C8B-B14F-4D97-AF65-F5344CB8AC3E}">
        <p14:creationId xmlns:p14="http://schemas.microsoft.com/office/powerpoint/2010/main" val="373898381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barn(inVertical)">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 grpId="0"/>
      <p:bldP spid="2" grpId="0"/>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50"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grpSp>
        <p:nvGrpSpPr>
          <p:cNvPr id="70" name="组合 69"/>
          <p:cNvGrpSpPr/>
          <p:nvPr/>
        </p:nvGrpSpPr>
        <p:grpSpPr>
          <a:xfrm flipV="1">
            <a:off x="11232152" y="1095882"/>
            <a:ext cx="182279" cy="1641806"/>
            <a:chOff x="2133600" y="805742"/>
            <a:chExt cx="170688" cy="1537408"/>
          </a:xfrm>
        </p:grpSpPr>
        <p:sp>
          <p:nvSpPr>
            <p:cNvPr id="71" name="椭圆 70"/>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72" name="直接连接符 71"/>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10995729" y="162914"/>
            <a:ext cx="362611" cy="3266086"/>
            <a:chOff x="2133600" y="805742"/>
            <a:chExt cx="170688" cy="1537408"/>
          </a:xfrm>
        </p:grpSpPr>
        <p:sp>
          <p:nvSpPr>
            <p:cNvPr id="43" name="椭圆 42"/>
            <p:cNvSpPr/>
            <p:nvPr/>
          </p:nvSpPr>
          <p:spPr>
            <a:xfrm>
              <a:off x="2133600" y="2172462"/>
              <a:ext cx="170688" cy="1706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ontserrat SemiBold" panose="00000700000000000000" pitchFamily="2" charset="0"/>
              </a:endParaRPr>
            </a:p>
          </p:txBody>
        </p:sp>
        <p:cxnSp>
          <p:nvCxnSpPr>
            <p:cNvPr id="44" name="直接连接符 43"/>
            <p:cNvCxnSpPr/>
            <p:nvPr/>
          </p:nvCxnSpPr>
          <p:spPr>
            <a:xfrm rot="16200000" flipV="1">
              <a:off x="1535584" y="1489102"/>
              <a:ext cx="1366720" cy="0"/>
            </a:xfrm>
            <a:prstGeom prst="line">
              <a:avLst/>
            </a:prstGeom>
            <a:ln w="12700">
              <a:gradFill>
                <a:gsLst>
                  <a:gs pos="83000">
                    <a:schemeClr val="bg1">
                      <a:alpha val="0"/>
                    </a:schemeClr>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11469548" y="0"/>
            <a:ext cx="7244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ndParaRPr>
          </a:p>
        </p:txBody>
      </p:sp>
      <p:sp>
        <p:nvSpPr>
          <p:cNvPr id="24" name="矩形 23"/>
          <p:cNvSpPr/>
          <p:nvPr/>
        </p:nvSpPr>
        <p:spPr>
          <a:xfrm flipH="1">
            <a:off x="4910419" y="588051"/>
            <a:ext cx="2371162" cy="553998"/>
          </a:xfrm>
          <a:prstGeom prst="rect">
            <a:avLst/>
          </a:prstGeom>
        </p:spPr>
        <p:txBody>
          <a:bodyPr wrap="none">
            <a:spAutoFit/>
          </a:bodyPr>
          <a:lstStyle/>
          <a:p>
            <a:pPr lvl="0"/>
            <a:r>
              <a:rPr lang="en-US" sz="3000" b="1" dirty="0">
                <a:solidFill>
                  <a:srgbClr val="FFFFFF"/>
                </a:solidFill>
                <a:latin typeface="Montserrat SemiBold" panose="00000700000000000000" pitchFamily="2" charset="0"/>
              </a:rPr>
              <a:t>CONTENTS</a:t>
            </a:r>
            <a:endParaRPr lang="en-US" sz="3000" b="1" i="0" u="none" dirty="0">
              <a:solidFill>
                <a:srgbClr val="FFFFFF"/>
              </a:solidFill>
              <a:latin typeface="Montserrat SemiBold" panose="00000700000000000000" pitchFamily="2" charset="0"/>
            </a:endParaRPr>
          </a:p>
        </p:txBody>
      </p:sp>
      <p:cxnSp>
        <p:nvCxnSpPr>
          <p:cNvPr id="7" name="Straight Connector 6"/>
          <p:cNvCxnSpPr/>
          <p:nvPr/>
        </p:nvCxnSpPr>
        <p:spPr>
          <a:xfrm>
            <a:off x="802635" y="673423"/>
            <a:ext cx="99992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635" y="756193"/>
            <a:ext cx="99992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7518" y="119371"/>
            <a:ext cx="6272615" cy="738664"/>
          </a:xfrm>
          <a:prstGeom prst="rect">
            <a:avLst/>
          </a:prstGeom>
          <a:noFill/>
        </p:spPr>
        <p:txBody>
          <a:bodyPr wrap="none" rtlCol="0">
            <a:spAutoFit/>
          </a:bodyPr>
          <a:lstStyle/>
          <a:p>
            <a:r>
              <a:rPr lang="en-US" sz="2400" b="1" dirty="0"/>
              <a:t>II: Design and manufacture hardware structures</a:t>
            </a:r>
          </a:p>
          <a:p>
            <a:endParaRPr lang="en-US" dirty="0"/>
          </a:p>
        </p:txBody>
      </p:sp>
      <p:sp>
        <p:nvSpPr>
          <p:cNvPr id="4" name="TextBox 3"/>
          <p:cNvSpPr txBox="1"/>
          <p:nvPr/>
        </p:nvSpPr>
        <p:spPr>
          <a:xfrm>
            <a:off x="1107971" y="865050"/>
            <a:ext cx="2388090" cy="461665"/>
          </a:xfrm>
          <a:prstGeom prst="rect">
            <a:avLst/>
          </a:prstGeom>
          <a:noFill/>
        </p:spPr>
        <p:txBody>
          <a:bodyPr wrap="none" rtlCol="0">
            <a:spAutoFit/>
          </a:bodyPr>
          <a:lstStyle/>
          <a:p>
            <a:r>
              <a:rPr lang="en-US" sz="2400" b="1" dirty="0"/>
              <a:t>I</a:t>
            </a:r>
            <a:r>
              <a:rPr lang="vi-VN" sz="2400" b="1" dirty="0" smtClean="0"/>
              <a:t>mage </a:t>
            </a:r>
            <a:r>
              <a:rPr lang="vi-VN" sz="2400" b="1" dirty="0"/>
              <a:t>processing</a:t>
            </a:r>
            <a:endParaRPr lang="en-US" sz="2400" dirty="0"/>
          </a:p>
        </p:txBody>
      </p:sp>
      <p:sp>
        <p:nvSpPr>
          <p:cNvPr id="5" name="Rectangle 4"/>
          <p:cNvSpPr/>
          <p:nvPr/>
        </p:nvSpPr>
        <p:spPr>
          <a:xfrm>
            <a:off x="1107971" y="1412087"/>
            <a:ext cx="6096000" cy="369332"/>
          </a:xfrm>
          <a:prstGeom prst="rect">
            <a:avLst/>
          </a:prstGeom>
        </p:spPr>
        <p:txBody>
          <a:bodyPr>
            <a:spAutoFit/>
          </a:bodyPr>
          <a:lstStyle/>
          <a:p>
            <a:r>
              <a:rPr lang="en-US" dirty="0" smtClean="0"/>
              <a:t>Step 2: Image processing</a:t>
            </a:r>
            <a:endParaRPr lang="en-US" dirty="0"/>
          </a:p>
        </p:txBody>
      </p:sp>
      <p:pic>
        <p:nvPicPr>
          <p:cNvPr id="6" name="Picture 5"/>
          <p:cNvPicPr>
            <a:picLocks noChangeAspect="1"/>
          </p:cNvPicPr>
          <p:nvPr/>
        </p:nvPicPr>
        <p:blipFill>
          <a:blip r:embed="rId3"/>
          <a:stretch>
            <a:fillRect/>
          </a:stretch>
        </p:blipFill>
        <p:spPr>
          <a:xfrm>
            <a:off x="1528061" y="2654544"/>
            <a:ext cx="3936000" cy="2307266"/>
          </a:xfrm>
          <a:prstGeom prst="rect">
            <a:avLst/>
          </a:prstGeom>
        </p:spPr>
      </p:pic>
      <p:sp>
        <p:nvSpPr>
          <p:cNvPr id="8" name="TextBox 7"/>
          <p:cNvSpPr txBox="1"/>
          <p:nvPr/>
        </p:nvSpPr>
        <p:spPr>
          <a:xfrm>
            <a:off x="1660589" y="5233851"/>
            <a:ext cx="3727174" cy="369332"/>
          </a:xfrm>
          <a:prstGeom prst="rect">
            <a:avLst/>
          </a:prstGeom>
          <a:noFill/>
        </p:spPr>
        <p:txBody>
          <a:bodyPr wrap="none" rtlCol="0">
            <a:spAutoFit/>
          </a:bodyPr>
          <a:lstStyle/>
          <a:p>
            <a:r>
              <a:rPr lang="en-US" dirty="0" smtClean="0"/>
              <a:t>Before and after using Gaussian filter</a:t>
            </a:r>
            <a:endParaRPr lang="en-US" dirty="0"/>
          </a:p>
        </p:txBody>
      </p:sp>
      <p:sp>
        <p:nvSpPr>
          <p:cNvPr id="9" name="TextBox 8"/>
          <p:cNvSpPr txBox="1"/>
          <p:nvPr/>
        </p:nvSpPr>
        <p:spPr>
          <a:xfrm>
            <a:off x="7598167" y="5233851"/>
            <a:ext cx="2168351" cy="369332"/>
          </a:xfrm>
          <a:prstGeom prst="rect">
            <a:avLst/>
          </a:prstGeom>
          <a:noFill/>
        </p:spPr>
        <p:txBody>
          <a:bodyPr wrap="none" rtlCol="0">
            <a:spAutoFit/>
          </a:bodyPr>
          <a:lstStyle/>
          <a:p>
            <a:r>
              <a:rPr lang="en-US" dirty="0" smtClean="0"/>
              <a:t>Result with </a:t>
            </a:r>
            <a:r>
              <a:rPr lang="en-US" dirty="0" err="1" smtClean="0"/>
              <a:t>pickleball</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9189" y="2654545"/>
            <a:ext cx="5282728" cy="2339680"/>
          </a:xfrm>
          <a:prstGeom prst="rect">
            <a:avLst/>
          </a:prstGeom>
        </p:spPr>
      </p:pic>
    </p:spTree>
    <p:extLst>
      <p:ext uri="{BB962C8B-B14F-4D97-AF65-F5344CB8AC3E}">
        <p14:creationId xmlns:p14="http://schemas.microsoft.com/office/powerpoint/2010/main" val="293911230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arn(inVertical)">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down)">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 grpId="0"/>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B22E3F-CF14-4F59-8118-0F90850692D7"/>
  <p:tag name="ISPRING_SCORM_RATE_SLIDES" val="1"/>
  <p:tag name="ISPRINGONLINEFOLDERID" val="0"/>
  <p:tag name="ISPRINGONLINEFOLDERPATH" val="Content List"/>
  <p:tag name="ISPRINGCLOUDFOLDERID" val="0"/>
  <p:tag name="ISPRINGCLOUDFOLDERPATH" val="Repository"/>
  <p:tag name="ISPRING_PLAYERS_CUSTOMIZATION" val="UEsDBBQAAgAIAE+IQ0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BPiENK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E+IQ0q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T4hDSi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T4hDSm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T4hDSj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T4hDSnL80YFnAAAAawAAABwAAAB1bml2ZXJzYWwvbG9jYWxfc2V0dGluZ3MueG1sDcw7CsNADEXR3qsQ6p1P58JjdymDIc4ChP0IBo0UZkRIdp/pbnG44/zNSh+Uerglvp4uTLDN98NeiZ/rrR+Yaojtom5IbM40T92ovok+ENFgpbfKD2VFbhG4S25yKaiwkGhnPk/dH1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BPiENKsIcj9GwBAAD3AgAAKQAAAHVuaXZlcnNhbC9za2luX2N1c3RvbWl6YXRpb25fc2V0dGluZ3MueG1sjVLbSiQxEH33K4I/MEkqt4Z2ILeWeVHRAZ+b6ezSrKaXTsRlycebdncYR0c09VR1Tp2iKqdNv8Zon1KeHse/fR6neBdyHuPPtD5DqN1ND9N8M4cUclodKvdjHKbnTfwxLbVaTbmPQz8PdkHTGqPu9SEltXKqZswwiiTz1CvkPLcVa8A1YCvmKLHt6p3EP9057ELMp1Xb1RH6sWETU5jzJg7hzxqO2W+h4w0u534YKy+tBVui7KcWx5ZAjHDJfaEaAASy3BGHi5SN1AR5zDiGYhQFCohwThpRiKQcatY1oqow3wjEJGPUFepp7UZaG0dtkdAQous0rxpbus5IjBEhBJgrXEBnMKpsqBoa1HJAcGBAFG00UYA625mOFe+8sBwp6gXGhRkDGB+Oe9ju7bkO1W+vsz/nF4Inv+AkunhrdcJc7e5pnit5Gx5/P/Q5oHG4OL+59Xf+aqu3m+ur8/++fPXwnrWYtW79qbdfAFBLAwQUAAIACABPiENKKoo35ocRAADwYQAAFwAAAHVuaXZlcnNhbC91bml2ZXJzYWwucG5n7d35V5LZ/wBwSzMnZ6LNzCxtmrTFBdQaMxdabNKRcp3UUtHUbDM1MxRZUqexRSV1yl2aXNolbdLcwCUl1KAJldKUCoUQlRCRHT70nZrPjH7mD/ie83AOeLj3Oc+9r/vc1R/eXPI6sO+bRasXaWlpfePu5uqjpaUD09LSjtPT1aSodlvu0/yZF++zb7dWFXUNV/NFJ2rX/l1aWtU4fUXYAs33r2LdAuO1tBa3f3rPI8fcjtDSCrvg7rrLLzFkYgh+5UGkkixQ5qO0nM8f0Aa15X60fJr1I2TTj67Oesvn2yyZeAYp/+i6/kXaMv35e3QueXkqtFOQlYEUmWhtk2JIfu5BPZ926NFRwjYm45f99RxaaX0Vo6c0iU/rIT4uUEim6Z72/GbxMLsEMVwvkbKLYmTcr1eFnp+n+/ePtz+sXqUsO+S2LZuLO8yCukjephlLu6643DTU/hrSovX3j/s2XtERiid65qZYRXXAzZW2/8yGtOxM1u5zGyM/oEHVTcqw+3dgJvsyI2aVdyM95YRZ3RjvbFAiTh9Bmyz4Z/b5lEjtvh9PK5V8rCEMVjWnuudTwN/4WdRXWFrlmUWNZMzO/xC5E+K9xMBVd3ZGvtESWJN3Ytmc+81rLWf8/CyiB203S3PV+CHEe+lPc2/1EEK5l7OM0zO37JY2171+S41ml9HSVu6/1HfnkP3sFq2fp7/cwHtvxJw66ec2bdkcR82YbQ/RtYT5uRpkz75ek4w0sFnQCyAABIAAEAACQAAIAAEgAASAABAAAkAACAABIAAEgAAQAAJAAAgAASAABIAAEAACQAAIAAEgAASAABAAAkAACAABIAAEgAAQAAJAAAgAASAABIAAEAACQAAIAAEgAASAABAAAkAACAABIAAEgAAQAAJAAAgAASAABIAAEADi/xEiRdo28ojmMij5H9ECz6eo7WO7wxLT5sbR0z1tvy4/4FXAKpvZYQFbes6Hvs9sM14wJ6KgnvnRg0cPzk6FxP57+/5b8jXY5sg5dX12HkyZZz6/bOfdF7PKWKspOvVSaJvW7Cr5C5xhLtKR3Oce4Obfk6YoG+1xTlPP2CkLTbbX40Vn+rr9wVHNTWvH8hjeo/8s0NoeokTNrIDmBctt+ziNImEdSRk97RDTrBJtZXEZKswtSSJZVQwNyUdJ3qUXmaol5I2GbtaNTcgk3uhMVrupyT9jKcK1+UT5JEVVof52100XzgNGNOWcM7Ue7UJiB52AVLNF8B14aTsrdOpNPK3kJ0uj9MNgBHL7SRP1BcOQV720bTh5u6kqVkh15KMm4uBoUd9zMEZw5Qqe5iIfv8t5zBYLt3djlzQJOo3hJUo+Vi0fpGKQYFFiI/XR5Kk3TKhaShs0ATczgn+oei8OQAaaoKf/eB5J4PxWWoUsOLq3dlz+wlE4Tc3/8vRzUmQe077KRZe2eYdy40qT2AUdNDNe3PVSWr1L0+TM3fRlcRAHxuqfwOKfSNWMjdWIoQRGx8buk6XiZvGw/DH53isfUgi+mEGLwQiLDNWNbGlScbta694jgpdPlKqZj+a/VzPqD0pWIbxBjfLJRkRnFbIBWYwcQDbFgUdvrn+qBxap8yZPFWULatZOJQfN1PTyDhH2BLpcbw4H0+8/W4w9HFDDffdXhamvdypHh1g4KCY8vPXiGg/E2SqbiInuYATqGjPnu8XmJ+EvfFFNZk6Udt7yHtnIExViP+ROJKXWM/+kN0S5IeG+Vk5eB2tSnM7Q+5alOBHsnV2uStb5RfDwcniCv4hpUN9ZkvnW1oTglNHhveAi9/2IMVPS2f/BtvRcXjYai0Ou7bzJrcmrCOG8kwa0juy4fpx8KDtJPsCf6K53sP/cr7abaYuarTwF8b33MAXXqYq7WJIvCpPA8OA8nHmXSillfpWE4rYNtHjjY2mkkfBBs8D8IKapJas7qFLsFfabKtmkZsuGDNG+C4Sle7ekwvCYxNteNvArGWZ/VNlTg3+YUTqPiS1ueYC7L27xADMHEFsGTfifahKQvXZqR/IAL/nwuX5q4ZcObufFHHy/AloN7ez+fbo2NoMp7C3lDPA5NWcPimJbI2ihtosR0ZA7pFY8FntFuqBvIze84yF7yokahoWcamxcCmMLQlfDahdcr0+PxpFWbDhnZASmE0nkgbxI7qjj08GE5uXOI5HTv6c3OztAOeTPY+HWsRtEJ5Y5lpkjJb/2QMQGm+YxucxbxK1RXMt+pyBIfWVozUSyb4b+3as+IEOPKjGowFffvDFDz5ynfj21jT/tRBURSxxiOM8/3xDxsmW/yvzW4M2nLwOZ3KtxJSSskk7x4FRPx7aOrE51R2+mVvHjfarLiYZdhTF6DWcLTEqVYX7wg3aZfnR+mA/JRcnAVTLbI5BUkZkfHSs9hgLlyh4LlF6dLPiMM8za7swHfvVMZDWEokhMjg/5axo8bpw48ZgxgNqcFSNrUIID4VilKO0mZa2+edFr3PHjDeNh6SvuhDftOSw0c8hTxj8QXUpakCsgjPSqT8tvpeMENQhsaQLVwKZTXFaAcffryGnIW3TouxOZ522VlQT6rTscu8z1BjsqPe1Am+hCuK1t24GpZBiJyyvMG+1NpZiqPqY/wLb0ydOD+QsbimZk+JmF0ZNk5ecpF62bpSRsNZlK4trgz1Fe2WD5vqjhdNXJwlRKin6u7OfEBtdXumcZeYcywB130j2x1s6kCvv5ILg66wm1gThSgcnaaUslrO9IDLDa10nw1BR7cTNLUImwf/+D8/3dXZHq+c9f5p3q676uMmEVEfu7m9mR9ZYDa05sSeIE8nuHMfKJK6cbJrg6uSIiqNnek3//80L2NuibNVOeegz4m+dY1Zg/STYWTpc9SZJ9NISj4oS9vp7RGJUQz5wR8Go5vqQZhZAGR11olaiFuCReUl/7GDYXV8aLy5u0QGNEEpFmTtiOHhDY9vO8SSEEehWjziSE4w/Cl4Yrkc5MmUi2JpRB5yevZI06j8gL9MwX6uaaXTWZBBnpuhxWZhGHBRgZ9xY8s4fd/UgW0/p08Ne6zX8F0rXVjFWLma+0WcfZcAFEleyaJstPYODsmSjhPWYyg9ULX9zP3+YyWaK+ksMnqVUduVmrspusPWKMKcJCPHnrW7+nt01ZjE544unkEp7UD3bXVLQDx6h7765cxakWeqnF54N5wscEGpFJc4Usha20GHlpXJIu1z5JaYnkP7NOJm/Kf/g4orvdKOzz+ncnpW4YybsRYKtKPY1aBj24hO45vg9SgFkGj2NpJj6i1VkY/ugguR2r5MHBJtiG4dscX+iWwvuZ8+jkw8jkV5ykLByDJzL2JFnkB80oyPReXvAfETplSatWcxyb09Ahk1L6r5kVwgJokKY+R7ZutsXxQdV7UikBv/aoEYPCiMxtf4X9rUu5J/GPq72QVS27jdtVtyBXJoKqBLi6B9bXNdcHw1huHbkyb/j7Gs8NAVMkmrBYtYBz0VWukytrJjtk7e2qHX1Wner+OmCHaavrukvZ5bedMHxoee0QKbTtZ7H+X2MsYdWrjXo9+KOWTmPLxTKH3W5W6ytby124pkxEuGp7+J2a6P3OmTrh12yJaoreIiGYHihHWpUIBjh2cCSDdwh8uKRVorIQNVih3akoM9v13s4TZ6ttlcosA9iY+FPhG/TMNSs39HuSYhQM3gnD9hP62l+2z0hUVz+c2AkJI91DE+zlf1YniJCCTm2pDa2xOpsRE7DD5TfT6jKTut270eocbl5eBpxwDKJ0CMZlvPBROxLX3CJGRDIZ4ZRBFxrCMrKTF0zgVF2gKBIeME7Kkg+QVkQx8t7omcMxrM7NbUmtA6KHaOtEp+fLSgUfL397QaSS85lOM6/CizaWJr6vxYOgio/sRqZysoOlt5EhXxw7sRbZRG8wbB35fbJ9MF3+ZYdUdOJt9j6T147fZ+ACOfq5UtJBO3VO8VIQOy6U63FmTFyEsesVjG4XYt3NpWsSuSG5nG3OuKX2neJgI7iPHTzf0ll92So82FatsmIdxxnAujpfSgPyLS1hLrIPZc/FJLVy/97s1AYeh+4JRQu2i56ItnJbk1FYtwTbWDdIAbHMhN4ZTCPQC5DBzaCwL1sp4um31/xD6nNCz7y2XzOkmVI78172qK8Vb2M+Odvg91oUucXj2yMTbqETwtczZg6ik/QLz2rBlPpxKaPmqGv58U2F6vge8iLzyO/QRYL98Kh5Ff0bQC6StxXVEau9x+J4x1+miSWq87yI0AlHtjeH3HZKlXUIIjhH50508roc/1wl5EaJmt0f6LK5R/fVYPWPVMmqc/etz2l6hdPNjEh3ZxWqomaG9YG3yFwkz8AuTjwMKcC6H1AiFmTLxjJkNRUCZ68xaQYjWQWev/a7/F8voYdLdXLdIUmsTHtrYi+7RrORSB+KpzkXaZ4RooiknIjBlL42UrDtSfWSlxZQBH5Xc9ogp6R7+ngOYlq0+IxiefhgadWwzeH8cXFr+2/iD9ySzxX9ujgtxVOzZT3yVTbq6x3oN7IN6ppYb1NTBqtHbVa0SItl3NovHFwJ6iTsx5Iuf8VicNRPT8t2WA55yhSdPBsoTvayeOmesbixd40hzB0E2ZU/kJJpvFfVLWNalCzSjYUCZe5jJVjpRx7hnqp1DoIUaIbk0SqRswfbu9xa7ImV0TtoMrUwHTr9Yk8RXjGy8QiloCNn6ZOnOaOhv9Mc89BplHzZRCF4kbmLl2Nv2a2oi5+7XszbB3XDA47548sNDowev34K39WdVAIm8wgkor/lnUdN4ZpdEejYhBNXsw1ulERlV+4qX/QK5eBD+h5dXChGyQeZK2E6ucaNfoFIcuP0Rx4yGY50cFKwsbEjWUM2nxvna21w87RP47GaEXWDizX0GpNTzykddLyuZ/6IDz/DbxZjop1reN2n2Ba5MWjeYc2ZYH3+uKSyiyFaHM8F6YHE81Z82ZK/6G7RTJrDWwotpcQqXLfnO/EdrEEUE9xhxDkWZivV8YRwpc4BKHcqV9NLiPzQPNX5jx9DTNfVx4i/bD1MMZJ3u5i0CCbOg99Ltyog+YIZJRI0Ey0eSus3W2n+iPQN81OP1jSuRa5UbCMwc+CsPaSTy1qYu4fI7R9AVImSLZXz3r1zOXbky2CRGd3mh1XPhHfFY5vMmByV7AFaCk+eeGwhfdPSFrFs/xh+4fDMfjgcIx0l3HRXqqOZ049VSWGaLp30y/LWEUlrOfFc7IRjHdqU/4LgGSRr72iXo2NHqUMOf9bZntySgHJq4JOr/aVnPY4SpsQ7+jgJ1/CGTzXPR1UpWbWQxI7BqxUcKBwFujyNN1BREcRHUhEBa5Vf/E4MkXbDVWfCSfxnP124Yap4u3Ah43W457e8iUYMrgK6TvO8UC9Y1kNmn1u5XHfMQjtLUM++40STla71iPLBxW8B821CshpYFXZuJiYLc+Ot4k9a0HGY6bLn7SBo047CXlY/fUP6ZFxzPF+zV/zl4yqsW5+w6TLBczxxY0gU/8qXJSg3JVxtNmwzf+eUEwNFTa7C0wgO6eEKsxNrYNSlgWdiPwXLryTmUT71aY8yyn+nrJLhPxKDla1dfz8oco7dUN2cCCKdeF9z7OFM/HC8AoWJtnTohN/sbC0f3pQlsu84uXg9uhitmqmf74aG5sp8fpYxpXkfFONR0EaJbRYyP+A96HK8Iq2tu8fqv8c+f23OtHS8kIal05IaSapL8uZU9ynjYiGLONVlUbTPFH3WV/3m43SU8pDzeDHcHtwIXTf7yP8qeiekQElve5iY3jrngKvp4Uc2t89JttNk2C+KWTHnLA4BmatlDNKay/Zf68798QCP/wvWL2eqz60b3vRvwfpFHYbw7Uv+x71bWvJ07157M6Dgp1+7xFfxHHfazbkiyjCzHBOkmXMEmj62z91n+Zx/cNx4kHLiOxbZv7Uc806z4PDZQho0JhnyY2Fh1+zfJ4Bq9+2+ewmGVZgWEHuaf1PrQrU0L/e9B1yrdoem/gdQSwMEFAACAAgAT4hDSpXukX5LAAAAawAAABsAAAB1bml2ZXJzYWwvdW5pdmVyc2FsLnBuZy54bWyzsa/IzVEoSy0qzszPs1Uy1DNQsrfj5bIpKEoty0wtV6gAigEFIUBJoRLINUJwyzNTSjKAQgbmZgjBjNTM9IwSWyULA3O4oD7QTABQSwECAAAUAAIACABPiENKFQ6tKGQEAAAHEQAAHQAAAAAAAAABAAAAAAAAAAAAdW5pdmVyc2FsL2NvbW1vbl9tZXNzYWdlcy5sbmdQSwECAAAUAAIACABPiENKCH4LIykDAACGDAAAJwAAAAAAAAABAAAAAACfBAAAdW5pdmVyc2FsL2ZsYXNoX3B1Ymxpc2hpbmdfc2V0dGluZ3MueG1sUEsBAgAAFAACAAgAT4hDSrX8CWS6AgAAVQoAACEAAAAAAAAAAQAAAAAADQgAAHVuaXZlcnNhbC9mbGFzaF9za2luX3NldHRpbmdzLnhtbFBLAQIAABQAAgAIAE+IQ0oqlg9n/gIAAJcLAAAmAAAAAAAAAAEAAAAAAAYLAAB1bml2ZXJzYWwvaHRtbF9wdWJsaXNoaW5nX3NldHRpbmdzLnhtbFBLAQIAABQAAgAIAE+IQ0pocVKRmgEAAB8GAAAfAAAAAAAAAAEAAAAAAEgOAAB1bml2ZXJzYWwvaHRtbF9za2luX3NldHRpbmdzLmpzUEsBAgAAFAACAAgAT4hDSj08L9HBAAAA5QEAABoAAAAAAAAAAQAAAAAAHxAAAHVuaXZlcnNhbC9pMThuX3ByZXNldHMueG1sUEsBAgAAFAACAAgAT4hDSnL80YFnAAAAawAAABwAAAAAAAAAAQAAAAAAGBEAAHVuaXZlcnNhbC9sb2NhbF9zZXR0aW5ncy54bWxQSwECAAAUAAIACABElFdHI7RO+/sCAACwCAAAFAAAAAAAAAABAAAAAAC5EQAAdW5pdmVyc2FsL3BsYXllci54bWxQSwECAAAUAAIACABPiENKsIcj9GwBAAD3AgAAKQAAAAAAAAABAAAAAADmFAAAdW5pdmVyc2FsL3NraW5fY3VzdG9taXphdGlvbl9zZXR0aW5ncy54bWxQSwECAAAUAAIACABPiENKKoo35ocRAADwYQAAFwAAAAAAAAAAAAAAAACZFgAAdW5pdmVyc2FsL3VuaXZlcnNhbC5wbmdQSwECAAAUAAIACABPiENKle6RfksAAABrAAAAGwAAAAAAAAABAAAAAABVKAAAdW5pdmVyc2FsL3VuaXZlcnNhbC5wbmcueG1sUEsFBgAAAAALAAsASQMAANkoAAAAAA=="/>
  <p:tag name="ISPRING_SCORM_PASSING_SCORE" val="100.000000"/>
  <p:tag name="ISPRING_PRESENTATION_TITLE" val="1"/>
  <p:tag name="ISPRING_FIRST_PUBLISH" val="1"/>
  <p:tag name="ISPRING_SCORM_RATE_QUIZZES" val="0"/>
  <p:tag name="ISPRING_SCORM_ENDPOINT" val="&lt;endpoint&gt;&lt;enable&gt;0&lt;/enable&gt;&lt;lrs&gt;http://&lt;/lrs&gt;&lt;auth&gt;0&lt;/auth&gt;&lt;login&gt;&lt;/login&gt;&lt;password&gt;&lt;/password&gt;&lt;key&gt;&lt;/key&gt;&lt;name&gt;&lt;/name&gt;&lt;email&gt;&lt;/email&gt;&lt;/endpoint&gt;&#10;"/>
  <p:tag name="ISPRING_OUTPUT_FOLDER" val="F:\2月份我图原创上传文件\783"/>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自定义 72">
      <a:dk1>
        <a:sysClr val="windowText" lastClr="000000"/>
      </a:dk1>
      <a:lt1>
        <a:sysClr val="window" lastClr="FFFFFF"/>
      </a:lt1>
      <a:dk2>
        <a:srgbClr val="000000"/>
      </a:dk2>
      <a:lt2>
        <a:srgbClr val="FFFFFF"/>
      </a:lt2>
      <a:accent1>
        <a:srgbClr val="4E646F"/>
      </a:accent1>
      <a:accent2>
        <a:srgbClr val="A1A9B5"/>
      </a:accent2>
      <a:accent3>
        <a:srgbClr val="4E646F"/>
      </a:accent3>
      <a:accent4>
        <a:srgbClr val="A1A9B5"/>
      </a:accent4>
      <a:accent5>
        <a:srgbClr val="4E646F"/>
      </a:accent5>
      <a:accent6>
        <a:srgbClr val="A1A9B5"/>
      </a:accent6>
      <a:hlink>
        <a:srgbClr val="4E646F"/>
      </a:hlink>
      <a:folHlink>
        <a:srgbClr val="A1A9B5"/>
      </a:folHlink>
    </a:clrScheme>
    <a:fontScheme name="自定义 1">
      <a:majorFont>
        <a:latin typeface="Calibri"/>
        <a:ea typeface="字魂35号-经典雅黑"/>
        <a:cs typeface=""/>
      </a:majorFont>
      <a:minorFont>
        <a:latin typeface="Calibri"/>
        <a:ea typeface="字魂35号-经典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2263</Words>
  <Application>Microsoft Office PowerPoint</Application>
  <PresentationFormat>Widescreen</PresentationFormat>
  <Paragraphs>330</Paragraphs>
  <Slides>40</Slides>
  <Notes>40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Adobe Heiti Std R</vt:lpstr>
      <vt:lpstr>宋体</vt:lpstr>
      <vt:lpstr>宋体</vt:lpstr>
      <vt:lpstr>Arial</vt:lpstr>
      <vt:lpstr>Calibri</vt:lpstr>
      <vt:lpstr>Montserrat SemiBold</vt:lpstr>
      <vt:lpstr>SegoeuiPc</vt:lpstr>
      <vt:lpstr>Times New Roman</vt:lpstr>
      <vt:lpstr>字魂35号-经典雅黑</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2019-03-14T12:25:31Z</dcterms:created>
  <dcterms:modified xsi:type="dcterms:W3CDTF">2025-01-19T10:36:29Z</dcterms:modified>
</cp:coreProperties>
</file>